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322" r:id="rId2"/>
    <p:sldId id="311" r:id="rId3"/>
    <p:sldId id="312" r:id="rId4"/>
    <p:sldId id="319" r:id="rId5"/>
    <p:sldId id="273" r:id="rId6"/>
    <p:sldId id="313" r:id="rId7"/>
    <p:sldId id="314" r:id="rId8"/>
    <p:sldId id="318" r:id="rId9"/>
    <p:sldId id="277" r:id="rId10"/>
    <p:sldId id="278" r:id="rId11"/>
    <p:sldId id="279" r:id="rId12"/>
    <p:sldId id="280" r:id="rId13"/>
    <p:sldId id="315" r:id="rId14"/>
    <p:sldId id="282" r:id="rId15"/>
    <p:sldId id="283" r:id="rId16"/>
    <p:sldId id="284" r:id="rId17"/>
    <p:sldId id="316" r:id="rId18"/>
    <p:sldId id="323" r:id="rId19"/>
    <p:sldId id="328" r:id="rId20"/>
    <p:sldId id="329" r:id="rId21"/>
    <p:sldId id="326" r:id="rId22"/>
    <p:sldId id="300" r:id="rId23"/>
    <p:sldId id="321" r:id="rId24"/>
    <p:sldId id="317" r:id="rId25"/>
    <p:sldId id="32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83B5"/>
    <a:srgbClr val="598CBB"/>
    <a:srgbClr val="6C9AC3"/>
    <a:srgbClr val="80BE63"/>
    <a:srgbClr val="E28F41"/>
    <a:srgbClr val="FA4616"/>
    <a:srgbClr val="0021A5"/>
    <a:srgbClr val="6666FF"/>
    <a:srgbClr val="FF00FF"/>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autoAdjust="0"/>
    <p:restoredTop sz="64286" autoAdjust="0"/>
  </p:normalViewPr>
  <p:slideViewPr>
    <p:cSldViewPr snapToGrid="0" showGuides="1">
      <p:cViewPr varScale="1">
        <p:scale>
          <a:sx n="47" d="100"/>
          <a:sy n="47" d="100"/>
        </p:scale>
        <p:origin x="356" y="52"/>
      </p:cViewPr>
      <p:guideLst>
        <p:guide orient="horz" pos="2160"/>
        <p:guide pos="3840"/>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93C9B2-20F6-4DB1-B471-224337D0AC79}" type="datetimeFigureOut">
              <a:rPr lang="en-US" smtClean="0"/>
              <a:t>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48858F-F1DB-4027-9C85-CCA6849540DD}" type="slidenum">
              <a:rPr lang="en-US" smtClean="0"/>
              <a:t>‹#›</a:t>
            </a:fld>
            <a:endParaRPr lang="en-US"/>
          </a:p>
        </p:txBody>
      </p:sp>
    </p:spTree>
    <p:extLst>
      <p:ext uri="{BB962C8B-B14F-4D97-AF65-F5344CB8AC3E}">
        <p14:creationId xmlns:p14="http://schemas.microsoft.com/office/powerpoint/2010/main" val="818699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teachablemachine.withgoogle.com/"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Palatino Linotype" panose="02040502050505030304" pitchFamily="18" charset="0"/>
            </a:endParaRPr>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a:t>
            </a:fld>
            <a:endParaRPr lang="en-US"/>
          </a:p>
        </p:txBody>
      </p:sp>
    </p:spTree>
    <p:extLst>
      <p:ext uri="{BB962C8B-B14F-4D97-AF65-F5344CB8AC3E}">
        <p14:creationId xmlns:p14="http://schemas.microsoft.com/office/powerpoint/2010/main" val="3551422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B7258F3-611E-0A43-B3C9-D4AEF342C6B0}"/>
              </a:ext>
            </a:extLst>
          </p:cNvPr>
          <p:cNvSpPr txBox="1">
            <a:spLocks noGrp="1"/>
          </p:cNvSpPr>
          <p:nvPr>
            <p:ph type="sldNum" sz="quarter" idx="5"/>
          </p:nvPr>
        </p:nvSpPr>
        <p:spPr>
          <a:ln/>
        </p:spPr>
        <p:txBody>
          <a:bodyPr lIns="0" tIns="0" rIns="0" bIns="0" anchor="b" anchorCtr="0">
            <a:noAutofit/>
          </a:bodyPr>
          <a:lstStyle/>
          <a:p>
            <a:pPr lvl="0"/>
            <a:fld id="{250A3456-1ADA-A944-83A9-66ECA9E03D77}" type="slidenum">
              <a:t>10</a:t>
            </a:fld>
            <a:endParaRPr lang="en-US"/>
          </a:p>
        </p:txBody>
      </p:sp>
      <p:sp>
        <p:nvSpPr>
          <p:cNvPr id="2" name="Slide Image Placeholder 1">
            <a:extLst>
              <a:ext uri="{FF2B5EF4-FFF2-40B4-BE49-F238E27FC236}">
                <a16:creationId xmlns:a16="http://schemas.microsoft.com/office/drawing/2014/main" id="{6CEBC7BC-01DB-1A4B-8BA0-80A58E78EFF5}"/>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0A78CC15-BB9B-3B42-831B-05A94A269F6C}"/>
              </a:ext>
            </a:extLst>
          </p:cNvPr>
          <p:cNvSpPr txBox="1">
            <a:spLocks noGrp="1"/>
          </p:cNvSpPr>
          <p:nvPr>
            <p:ph type="body" sz="quarter" idx="1"/>
          </p:nvPr>
        </p:nvSpPr>
        <p:spPr/>
        <p:txBody>
          <a:bodyPr>
            <a:spAutoFit/>
          </a:bodyPr>
          <a:lstStyle/>
          <a:p>
            <a:pPr marL="228600" indent="-228600">
              <a:buAutoNum type="arabicPeriod"/>
            </a:pPr>
            <a:r>
              <a:rPr lang="en-US" dirty="0"/>
              <a:t>Okay – let’s clear the decks and take another look at our function.</a:t>
            </a:r>
          </a:p>
          <a:p>
            <a:pPr marL="228600" indent="-228600">
              <a:buAutoNum type="arabicPeriod"/>
            </a:pPr>
            <a:r>
              <a:rPr lang="en-US" dirty="0"/>
              <a:t>First, we add a set of knobs which, in turn,</a:t>
            </a:r>
          </a:p>
          <a:p>
            <a:pPr marL="228600" indent="-228600">
              <a:buAutoNum type="arabicPeriod"/>
            </a:pPr>
            <a:r>
              <a:rPr lang="en-US" dirty="0"/>
              <a:t>… allow us to adjust the way the function operates, including its outputs.</a:t>
            </a:r>
          </a:p>
          <a:p>
            <a:pPr marL="228600" indent="-228600">
              <a:buAutoNum type="arabicPeriod"/>
            </a:pPr>
            <a:r>
              <a:rPr lang="en-US" dirty="0"/>
              <a:t>Here’s an example function</a:t>
            </a:r>
          </a:p>
          <a:p>
            <a:pPr marL="228600" indent="-228600">
              <a:buAutoNum type="arabicPeriod"/>
            </a:pPr>
            <a:r>
              <a:rPr lang="en-US" dirty="0"/>
              <a:t>… with a couple adjustable parameters.</a:t>
            </a:r>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D64D2EF-991A-7A4D-A4FD-C5878735C0E6}"/>
              </a:ext>
            </a:extLst>
          </p:cNvPr>
          <p:cNvSpPr txBox="1">
            <a:spLocks noGrp="1"/>
          </p:cNvSpPr>
          <p:nvPr>
            <p:ph type="sldNum" sz="quarter" idx="5"/>
          </p:nvPr>
        </p:nvSpPr>
        <p:spPr>
          <a:ln/>
        </p:spPr>
        <p:txBody>
          <a:bodyPr lIns="0" tIns="0" rIns="0" bIns="0" anchor="b" anchorCtr="0">
            <a:noAutofit/>
          </a:bodyPr>
          <a:lstStyle/>
          <a:p>
            <a:pPr lvl="0"/>
            <a:fld id="{C16A0211-D45D-D24D-81CB-AB49C810F3A5}" type="slidenum">
              <a:t>11</a:t>
            </a:fld>
            <a:endParaRPr lang="en-US"/>
          </a:p>
        </p:txBody>
      </p:sp>
      <p:sp>
        <p:nvSpPr>
          <p:cNvPr id="2" name="Slide Image Placeholder 1">
            <a:extLst>
              <a:ext uri="{FF2B5EF4-FFF2-40B4-BE49-F238E27FC236}">
                <a16:creationId xmlns:a16="http://schemas.microsoft.com/office/drawing/2014/main" id="{72817429-E67E-B042-B8A4-1E4C9CA541DB}"/>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60D99CC5-FCBF-F341-9336-AB415FCAD0B9}"/>
              </a:ext>
            </a:extLst>
          </p:cNvPr>
          <p:cNvSpPr txBox="1">
            <a:spLocks noGrp="1"/>
          </p:cNvSpPr>
          <p:nvPr>
            <p:ph type="body" sz="quarter" idx="1"/>
          </p:nvPr>
        </p:nvSpPr>
        <p:spPr/>
        <p:txBody>
          <a:bodyPr>
            <a:spAutoFit/>
          </a:bodyPr>
          <a:lstStyle/>
          <a:p>
            <a:r>
              <a:rPr lang="en-US" dirty="0"/>
              <a:t>Let’s reset and step through a concrete example of the training process.  In the field of AI, the mathematical function is often called the </a:t>
            </a:r>
            <a:r>
              <a:rPr lang="en-US" b="1" dirty="0"/>
              <a:t>model</a:t>
            </a:r>
            <a:r>
              <a:rPr lang="en-US" b="0" dirty="0"/>
              <a:t> and the knobs are </a:t>
            </a:r>
            <a:r>
              <a:rPr lang="en-US" b="1" dirty="0"/>
              <a:t>parameters</a:t>
            </a:r>
            <a:r>
              <a:rPr lang="en-US" b="0" dirty="0"/>
              <a:t> or </a:t>
            </a:r>
            <a:r>
              <a:rPr lang="en-US" b="1" dirty="0"/>
              <a:t>hyperparameters</a:t>
            </a:r>
            <a:r>
              <a:rPr lang="en-US" b="0" dirty="0"/>
              <a:t>, depending on the scope of control.  A parameter is internal to the model whereas a hyperparameter (for example, the learning rate) is external, set directly when the model is defined.</a:t>
            </a:r>
            <a:endParaRPr lang="en-US" b="1"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7DFBC9E-C87D-C14A-8E33-4363EED58481}"/>
              </a:ext>
            </a:extLst>
          </p:cNvPr>
          <p:cNvSpPr txBox="1">
            <a:spLocks noGrp="1"/>
          </p:cNvSpPr>
          <p:nvPr>
            <p:ph type="sldNum" sz="quarter" idx="5"/>
          </p:nvPr>
        </p:nvSpPr>
        <p:spPr>
          <a:ln/>
        </p:spPr>
        <p:txBody>
          <a:bodyPr lIns="0" tIns="0" rIns="0" bIns="0" anchor="b" anchorCtr="0">
            <a:noAutofit/>
          </a:bodyPr>
          <a:lstStyle/>
          <a:p>
            <a:pPr lvl="0"/>
            <a:fld id="{28617098-796D-7F48-B923-0BD926145488}" type="slidenum">
              <a:t>12</a:t>
            </a:fld>
            <a:endParaRPr lang="en-US"/>
          </a:p>
        </p:txBody>
      </p:sp>
      <p:sp>
        <p:nvSpPr>
          <p:cNvPr id="2" name="Slide Image Placeholder 1">
            <a:extLst>
              <a:ext uri="{FF2B5EF4-FFF2-40B4-BE49-F238E27FC236}">
                <a16:creationId xmlns:a16="http://schemas.microsoft.com/office/drawing/2014/main" id="{CBA6203B-83F3-8841-BDB3-F9CA86EF1DC3}"/>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BC20BC7F-E72F-F34C-8596-239FEB3E94B1}"/>
              </a:ext>
            </a:extLst>
          </p:cNvPr>
          <p:cNvSpPr txBox="1">
            <a:spLocks noGrp="1"/>
          </p:cNvSpPr>
          <p:nvPr>
            <p:ph type="body" sz="quarter" idx="1"/>
          </p:nvPr>
        </p:nvSpPr>
        <p:spPr/>
        <p:txBody>
          <a:bodyPr>
            <a:spAutoFit/>
          </a:bodyPr>
          <a:lstStyle/>
          <a:p>
            <a:pPr marL="228600" indent="-228600">
              <a:buAutoNum type="arabicPeriod"/>
            </a:pPr>
            <a:r>
              <a:rPr lang="en-US" dirty="0"/>
              <a:t>The training process begins by initializing our parameters to random values.  </a:t>
            </a:r>
          </a:p>
          <a:p>
            <a:pPr marL="228600" indent="-228600">
              <a:buAutoNum type="arabicPeriod"/>
            </a:pPr>
            <a:r>
              <a:rPr lang="en-US" dirty="0"/>
              <a:t>A set of images is fed to the function with a ‘dog’ or ‘cat’ label attached to each.  The function then classifies the image – this is a ‘dog’ or this is a ‘cat’. </a:t>
            </a:r>
          </a:p>
          <a:p>
            <a:pPr marL="228600" indent="-228600">
              <a:buAutoNum type="arabicPeriod"/>
            </a:pPr>
            <a:r>
              <a:rPr lang="en-US" dirty="0"/>
              <a:t>As we can see, most of the predictions are wrong in this initial training iteration (</a:t>
            </a:r>
            <a:r>
              <a:rPr lang="en-US" b="1" dirty="0"/>
              <a:t>epoch)</a:t>
            </a:r>
            <a:r>
              <a:rPr lang="en-US" dirty="0"/>
              <a:t>, with the images in red being incorrectly classified.  </a:t>
            </a:r>
          </a:p>
          <a:p>
            <a:pPr marL="228600" indent="-228600">
              <a:buAutoNum type="arabicPeriod"/>
            </a:pPr>
            <a:r>
              <a:rPr lang="en-US" dirty="0"/>
              <a:t>This performance information is then sent back to the training algorithm.</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D3FC190-6753-A142-8806-DE2AD124BA7A}"/>
              </a:ext>
            </a:extLst>
          </p:cNvPr>
          <p:cNvSpPr txBox="1">
            <a:spLocks noGrp="1"/>
          </p:cNvSpPr>
          <p:nvPr>
            <p:ph type="sldNum" sz="quarter" idx="5"/>
          </p:nvPr>
        </p:nvSpPr>
        <p:spPr>
          <a:ln/>
        </p:spPr>
        <p:txBody>
          <a:bodyPr lIns="0" tIns="0" rIns="0" bIns="0" anchor="b" anchorCtr="0">
            <a:noAutofit/>
          </a:bodyPr>
          <a:lstStyle/>
          <a:p>
            <a:pPr lvl="0"/>
            <a:fld id="{13901E83-3878-6A49-80C7-92AFF195DB7E}" type="slidenum">
              <a:t>13</a:t>
            </a:fld>
            <a:endParaRPr lang="en-US"/>
          </a:p>
        </p:txBody>
      </p:sp>
      <p:sp>
        <p:nvSpPr>
          <p:cNvPr id="2" name="Slide Image Placeholder 1">
            <a:extLst>
              <a:ext uri="{FF2B5EF4-FFF2-40B4-BE49-F238E27FC236}">
                <a16:creationId xmlns:a16="http://schemas.microsoft.com/office/drawing/2014/main" id="{90D34251-8482-9145-9B94-FB237553082C}"/>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5B201C06-B75E-F842-B4E6-4202280BA484}"/>
              </a:ext>
            </a:extLst>
          </p:cNvPr>
          <p:cNvSpPr txBox="1">
            <a:spLocks noGrp="1"/>
          </p:cNvSpPr>
          <p:nvPr>
            <p:ph type="body" sz="quarter" idx="1"/>
          </p:nvPr>
        </p:nvSpPr>
        <p:spPr/>
        <p:txBody>
          <a:bodyPr>
            <a:spAutoFit/>
          </a:bodyPr>
          <a:lstStyle/>
          <a:p>
            <a:pPr marL="228600" indent="-228600">
              <a:buAutoNum type="arabicPeriod"/>
            </a:pPr>
            <a:r>
              <a:rPr lang="en-US" dirty="0"/>
              <a:t>.. which adjusts the knobs.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36A0E56-C3AE-9E47-8EBD-87EDB30662FF}"/>
              </a:ext>
            </a:extLst>
          </p:cNvPr>
          <p:cNvSpPr txBox="1">
            <a:spLocks noGrp="1"/>
          </p:cNvSpPr>
          <p:nvPr>
            <p:ph type="sldNum" sz="quarter" idx="5"/>
          </p:nvPr>
        </p:nvSpPr>
        <p:spPr>
          <a:ln/>
        </p:spPr>
        <p:txBody>
          <a:bodyPr lIns="0" tIns="0" rIns="0" bIns="0" anchor="b" anchorCtr="0">
            <a:noAutofit/>
          </a:bodyPr>
          <a:lstStyle/>
          <a:p>
            <a:pPr lvl="0"/>
            <a:fld id="{34C69F0C-2D21-B840-AE08-2AEC1D2C149F}" type="slidenum">
              <a:t>14</a:t>
            </a:fld>
            <a:endParaRPr lang="en-US"/>
          </a:p>
        </p:txBody>
      </p:sp>
      <p:sp>
        <p:nvSpPr>
          <p:cNvPr id="2" name="Slide Image Placeholder 1">
            <a:extLst>
              <a:ext uri="{FF2B5EF4-FFF2-40B4-BE49-F238E27FC236}">
                <a16:creationId xmlns:a16="http://schemas.microsoft.com/office/drawing/2014/main" id="{F737E5F2-AC2C-8D43-A86B-4AE8274EADB0}"/>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19AAA0BE-F548-3E4C-98A3-E404CF7BB2F4}"/>
              </a:ext>
            </a:extLst>
          </p:cNvPr>
          <p:cNvSpPr txBox="1">
            <a:spLocks noGrp="1"/>
          </p:cNvSpPr>
          <p:nvPr>
            <p:ph type="body" sz="quarter" idx="1"/>
          </p:nvPr>
        </p:nvSpPr>
        <p:spPr/>
        <p:txBody>
          <a:bodyPr>
            <a:spAutoFit/>
          </a:bodyPr>
          <a:lstStyle/>
          <a:p>
            <a:pPr marL="228600" indent="-228600">
              <a:buAutoNum type="arabicPeriod"/>
            </a:pPr>
            <a:r>
              <a:rPr lang="en-US" dirty="0"/>
              <a:t>… and we start the process again.</a:t>
            </a:r>
          </a:p>
          <a:p>
            <a:pPr marL="228600" indent="-228600">
              <a:buAutoNum type="arabicPeriod"/>
            </a:pPr>
            <a:r>
              <a:rPr lang="en-US" dirty="0"/>
              <a:t>The cat and dog images are fed to the function.</a:t>
            </a:r>
          </a:p>
          <a:p>
            <a:pPr marL="228600" indent="-228600">
              <a:buAutoNum type="arabicPeriod"/>
            </a:pPr>
            <a:r>
              <a:rPr lang="en-US" dirty="0"/>
              <a:t>The function classifies the images.  It appears that we’re headed in the right direction as more of the dog and cat images are correctly classified.  We have fewer mistakes, indicated by the red shading.  </a:t>
            </a:r>
          </a:p>
          <a:p>
            <a:pPr marL="228600" indent="-228600">
              <a:buAutoNum type="arabicPeriod"/>
            </a:pPr>
            <a:r>
              <a:rPr lang="en-US" dirty="0"/>
              <a:t>Performance feedback is once again sent to the training algorithm</a:t>
            </a:r>
          </a:p>
          <a:p>
            <a:pPr marL="228600" indent="-228600">
              <a:buAutoNum type="arabicPeriod"/>
            </a:pPr>
            <a:r>
              <a:rPr lang="en-US" dirty="0"/>
              <a:t>… which controls the knobs.</a:t>
            </a:r>
          </a:p>
          <a:p>
            <a:endParaRPr lang="en-US" dirty="0"/>
          </a:p>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A21D705-8E6B-4046-ABD0-868F84667C8F}"/>
              </a:ext>
            </a:extLst>
          </p:cNvPr>
          <p:cNvSpPr txBox="1">
            <a:spLocks noGrp="1"/>
          </p:cNvSpPr>
          <p:nvPr>
            <p:ph type="sldNum" sz="quarter" idx="5"/>
          </p:nvPr>
        </p:nvSpPr>
        <p:spPr>
          <a:ln/>
        </p:spPr>
        <p:txBody>
          <a:bodyPr lIns="0" tIns="0" rIns="0" bIns="0" anchor="b" anchorCtr="0">
            <a:noAutofit/>
          </a:bodyPr>
          <a:lstStyle/>
          <a:p>
            <a:pPr lvl="0"/>
            <a:fld id="{A8269481-FDB7-4C44-A08C-6A768A10A62A}" type="slidenum">
              <a:t>15</a:t>
            </a:fld>
            <a:endParaRPr lang="en-US"/>
          </a:p>
        </p:txBody>
      </p:sp>
      <p:sp>
        <p:nvSpPr>
          <p:cNvPr id="2" name="Slide Image Placeholder 1">
            <a:extLst>
              <a:ext uri="{FF2B5EF4-FFF2-40B4-BE49-F238E27FC236}">
                <a16:creationId xmlns:a16="http://schemas.microsoft.com/office/drawing/2014/main" id="{84CC44F7-6DBD-6441-8548-743DC0E38D3F}"/>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6BA635F-632F-164A-B451-0538BAF9D794}"/>
              </a:ext>
            </a:extLst>
          </p:cNvPr>
          <p:cNvSpPr txBox="1">
            <a:spLocks noGrp="1"/>
          </p:cNvSpPr>
          <p:nvPr>
            <p:ph type="body" sz="quarter" idx="1"/>
          </p:nvPr>
        </p:nvSpPr>
        <p:spPr/>
        <p:txBody>
          <a:bodyPr>
            <a:spAutoFit/>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 which adjusts the knobs.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EF297E4-409F-BC4D-B806-1F25DCFC0E5A}"/>
              </a:ext>
            </a:extLst>
          </p:cNvPr>
          <p:cNvSpPr txBox="1">
            <a:spLocks noGrp="1"/>
          </p:cNvSpPr>
          <p:nvPr>
            <p:ph type="sldNum" sz="quarter" idx="5"/>
          </p:nvPr>
        </p:nvSpPr>
        <p:spPr>
          <a:ln/>
        </p:spPr>
        <p:txBody>
          <a:bodyPr lIns="0" tIns="0" rIns="0" bIns="0" anchor="b" anchorCtr="0">
            <a:noAutofit/>
          </a:bodyPr>
          <a:lstStyle/>
          <a:p>
            <a:pPr lvl="0"/>
            <a:fld id="{BF1CB14B-BABB-2E47-B190-1E64A420C932}" type="slidenum">
              <a:t>16</a:t>
            </a:fld>
            <a:endParaRPr lang="en-US"/>
          </a:p>
        </p:txBody>
      </p:sp>
      <p:sp>
        <p:nvSpPr>
          <p:cNvPr id="2" name="Slide Image Placeholder 1">
            <a:extLst>
              <a:ext uri="{FF2B5EF4-FFF2-40B4-BE49-F238E27FC236}">
                <a16:creationId xmlns:a16="http://schemas.microsoft.com/office/drawing/2014/main" id="{6A29239D-9B55-9C48-9DE0-BE0F2F6E0882}"/>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5383340-842A-FF40-BD5F-CE6ABCE5DC42}"/>
              </a:ext>
            </a:extLst>
          </p:cNvPr>
          <p:cNvSpPr txBox="1">
            <a:spLocks noGrp="1"/>
          </p:cNvSpPr>
          <p:nvPr>
            <p:ph type="body" sz="quarter" idx="1"/>
          </p:nvPr>
        </p:nvSpPr>
        <p:spPr/>
        <p:txBody>
          <a:bodyPr>
            <a:spAutoFit/>
          </a:bodyPr>
          <a:lstStyle/>
          <a:p>
            <a:pPr marL="228600" indent="-228600">
              <a:buAutoNum type="arabicPeriod"/>
            </a:pPr>
            <a:r>
              <a:rPr lang="en-US" dirty="0"/>
              <a:t>… and we start the process again.</a:t>
            </a:r>
          </a:p>
          <a:p>
            <a:pPr marL="228600" indent="-228600">
              <a:buAutoNum type="arabicPeriod"/>
            </a:pPr>
            <a:r>
              <a:rPr lang="en-US" dirty="0"/>
              <a:t>The cat and dog images are fed to the function.</a:t>
            </a:r>
          </a:p>
          <a:p>
            <a:pPr marL="228600" indent="-228600">
              <a:buAutoNum type="arabicPeriod"/>
            </a:pPr>
            <a:r>
              <a:rPr lang="en-US" dirty="0"/>
              <a:t>It looks like our training algorithm has done a good job adjusting the model’s parameters, especially when we compare the images correctly classified in the first training round (called an </a:t>
            </a:r>
            <a:r>
              <a:rPr lang="en-US" b="1" dirty="0"/>
              <a:t>epoch </a:t>
            </a:r>
            <a:r>
              <a:rPr lang="en-US" b="0" dirty="0"/>
              <a:t>in AI) with those correctly classified in this round.  Most of the images are now correctly classified.  In practice, we might continue to train the model, with a desire to improve performance even more.</a:t>
            </a:r>
            <a:endParaRPr lang="en-US" dirty="0"/>
          </a:p>
          <a:p>
            <a:pPr marL="228600" indent="-228600">
              <a:buAutoNum type="arabicPeriod"/>
            </a:pPr>
            <a:r>
              <a:rPr lang="en-US" dirty="0"/>
              <a:t>Performance feedback is once again sent to the training algorithm</a:t>
            </a:r>
          </a:p>
          <a:p>
            <a:pPr marL="228600" indent="-228600">
              <a:buAutoNum type="arabicPeriod"/>
            </a:pPr>
            <a:r>
              <a:rPr lang="en-US" dirty="0"/>
              <a:t>… which controls the knobs.  </a:t>
            </a:r>
            <a:r>
              <a:rPr lang="en-US" b="0" dirty="0"/>
              <a:t>At this point, we could continue to train the model, with a desire to improve performance even more.  But at some point, we arrive at a point where it’s as good as it will ever get, and further training becomes pointless.</a:t>
            </a:r>
            <a:endParaRPr lang="en-US" dirty="0"/>
          </a:p>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u="none" strike="noStrike" kern="1200" cap="none" dirty="0">
                <a:ln>
                  <a:noFill/>
                </a:ln>
                <a:latin typeface="Arial" pitchFamily="34"/>
                <a:ea typeface="Arial" pitchFamily="34"/>
                <a:cs typeface="Arial" pitchFamily="34"/>
              </a:rPr>
              <a:t>Two approaches – top-down vs. bottom-up</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u="none" strike="noStrike" kern="1200" cap="none" dirty="0">
                <a:ln>
                  <a:noFill/>
                </a:ln>
                <a:latin typeface="Arial" pitchFamily="34"/>
                <a:ea typeface="Arial" pitchFamily="34"/>
                <a:cs typeface="Arial" pitchFamily="34"/>
              </a:rPr>
              <a:t>Top-down (symbolic) AI systems do not learn – knowledge modelling – 1980s / 1990s – heuristics / rules of thumb – Prolog or Lisp</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u="none" strike="noStrike" kern="1200" cap="none" dirty="0">
                <a:ln>
                  <a:noFill/>
                </a:ln>
                <a:latin typeface="Arial" pitchFamily="34"/>
                <a:ea typeface="Arial" pitchFamily="34"/>
                <a:cs typeface="Arial" pitchFamily="34"/>
              </a:rPr>
              <a:t>Machine learning </a:t>
            </a:r>
            <a:r>
              <a:rPr lang="en-US" sz="1200" b="0" i="0" u="none" strike="noStrike" kern="1200" cap="none" dirty="0">
                <a:ln>
                  <a:noFill/>
                </a:ln>
                <a:solidFill>
                  <a:schemeClr val="tx1"/>
                </a:solidFill>
                <a:effectLst/>
                <a:latin typeface="+mn-lt"/>
                <a:ea typeface="+mn-ea"/>
                <a:cs typeface="+mn-cs"/>
              </a:rPr>
              <a:t>uses</a:t>
            </a:r>
            <a:r>
              <a:rPr lang="en-US" sz="1200" b="0" i="0" kern="1200" dirty="0">
                <a:solidFill>
                  <a:schemeClr val="tx1"/>
                </a:solidFill>
                <a:effectLst/>
                <a:latin typeface="+mn-lt"/>
                <a:ea typeface="+mn-ea"/>
                <a:cs typeface="+mn-cs"/>
              </a:rPr>
              <a:t> statistical methods to enable computer systems to learn from data.</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u="none" strike="noStrike" kern="1200" cap="none" dirty="0">
                <a:ln>
                  <a:noFill/>
                </a:ln>
                <a:solidFill>
                  <a:schemeClr val="tx1"/>
                </a:solidFill>
                <a:effectLst/>
                <a:latin typeface="+mn-lt"/>
                <a:ea typeface="+mn-ea"/>
                <a:cs typeface="+mn-cs"/>
              </a:rPr>
              <a:t>Deep learning focuses on neural networks.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sz="1200" b="0" i="0" u="none" strike="noStrike" kern="1200" cap="none" dirty="0">
              <a:ln>
                <a:noFill/>
              </a:ln>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a:ln>
                  <a:noFill/>
                </a:ln>
                <a:solidFill>
                  <a:schemeClr val="tx1"/>
                </a:solidFill>
                <a:effectLst/>
                <a:latin typeface="+mn-lt"/>
                <a:ea typeface="+mn-ea"/>
                <a:cs typeface="+mn-cs"/>
              </a:rPr>
              <a:t>=====</a:t>
            </a:r>
            <a:endParaRPr lang="en-US" sz="1200" b="0" i="0" u="none" strike="noStrike" kern="1200" cap="none" dirty="0">
              <a:ln>
                <a:noFill/>
              </a:ln>
              <a:latin typeface="Arial" pitchFamily="34"/>
              <a:ea typeface="Arial" pitchFamily="34"/>
              <a:cs typeface="Arial" pitchFamily="3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a:ln>
                  <a:noFill/>
                </a:ln>
                <a:latin typeface="Arial" pitchFamily="34"/>
                <a:ea typeface="Arial" pitchFamily="34"/>
                <a:cs typeface="Arial" pitchFamily="34"/>
              </a:rPr>
              <a:t>Okay – let’s summarize what we’ve covered so far.  A</a:t>
            </a:r>
            <a:r>
              <a:rPr lang="en-US" sz="1200" b="0" i="0" kern="1200" dirty="0">
                <a:solidFill>
                  <a:schemeClr val="tx1"/>
                </a:solidFill>
                <a:effectLst/>
                <a:latin typeface="+mn-lt"/>
                <a:ea typeface="+mn-ea"/>
                <a:cs typeface="+mn-cs"/>
              </a:rPr>
              <a:t>s pictured here, AI is a broad field of study with two distinct approaches to intelligence.  Within the bottom-up approach, deep learning has emerged as a sub-field of machine learning within the past decade.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Keep in mind that top-down or symbolic AI systems </a:t>
            </a:r>
            <a:r>
              <a:rPr lang="en-US" sz="1200" b="1" i="0" kern="1200" dirty="0">
                <a:solidFill>
                  <a:schemeClr val="tx1"/>
                </a:solidFill>
                <a:effectLst/>
                <a:latin typeface="+mn-lt"/>
                <a:ea typeface="+mn-ea"/>
                <a:cs typeface="+mn-cs"/>
              </a:rPr>
              <a:t>do not learn</a:t>
            </a:r>
            <a:r>
              <a:rPr lang="en-US" sz="1200" b="0" i="0" kern="1200" dirty="0">
                <a:solidFill>
                  <a:schemeClr val="tx1"/>
                </a:solidFill>
                <a:effectLst/>
                <a:latin typeface="+mn-lt"/>
                <a:ea typeface="+mn-ea"/>
                <a:cs typeface="+mn-cs"/>
              </a:rPr>
              <a:t>.  In other words, all the knowledge the system needs to function is built into the system upfront.  That was certainly the case with the expert systems in the 1980’s.  Knowledge was typically represented as rules of thumb in these systems, otherwise known as heuristics.  At that time, most AI work was done in the Prolog or Lisp programming languages.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artificial intelligence (AI) is the overarching discipline that concerns itself with the development of computer systems capable of performing tasks that humans are good at; for example, recognizing objects, making sense of speech, and decision making in a constrained environment.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Machine learning is the field of AI that applies statistical methods to enable computer systems to learn from data to achieve an end goal.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And finally, deep learning is a field of machine learning which focuses on neural networks.  A neural network is a special type of learning algorithm, inspired by the billions of interconnected neurons in the human brain.</a:t>
            </a: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17</a:t>
            </a:fld>
            <a:endParaRPr lang="en-US"/>
          </a:p>
        </p:txBody>
      </p:sp>
    </p:spTree>
    <p:extLst>
      <p:ext uri="{BB962C8B-B14F-4D97-AF65-F5344CB8AC3E}">
        <p14:creationId xmlns:p14="http://schemas.microsoft.com/office/powerpoint/2010/main" val="25640161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65000"/>
                    <a:lumOff val="35000"/>
                  </a:schemeClr>
                </a:solidFill>
                <a:latin typeface="+mj-lt"/>
                <a:ea typeface="Verdana" panose="020B0604030504040204" pitchFamily="34" charset="0"/>
              </a:rPr>
              <a:t>Source: Google Teachable Machine (</a:t>
            </a:r>
            <a:r>
              <a:rPr lang="en-US" sz="1200" dirty="0">
                <a:solidFill>
                  <a:schemeClr val="tx1">
                    <a:lumMod val="65000"/>
                    <a:lumOff val="35000"/>
                  </a:schemeClr>
                </a:solidFill>
                <a:latin typeface="+mj-lt"/>
                <a:ea typeface="Verdana" panose="020B0604030504040204" pitchFamily="34" charset="0"/>
                <a:hlinkClick r:id="rId3"/>
              </a:rPr>
              <a:t>https://teachablemachine.withgoogle.com</a:t>
            </a:r>
            <a:r>
              <a:rPr lang="en-US" sz="1200" dirty="0">
                <a:solidFill>
                  <a:schemeClr val="tx1">
                    <a:lumMod val="65000"/>
                    <a:lumOff val="35000"/>
                  </a:schemeClr>
                </a:solidFill>
                <a:latin typeface="+mj-lt"/>
                <a:ea typeface="Verdana" panose="020B060403050404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lumMod val="65000"/>
                  <a:lumOff val="35000"/>
                </a:schemeClr>
              </a:solidFill>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18</a:t>
            </a:fld>
            <a:endParaRPr lang="en-US"/>
          </a:p>
        </p:txBody>
      </p:sp>
    </p:spTree>
    <p:extLst>
      <p:ext uri="{BB962C8B-B14F-4D97-AF65-F5344CB8AC3E}">
        <p14:creationId xmlns:p14="http://schemas.microsoft.com/office/powerpoint/2010/main" val="1404376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a:t>
            </a: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19</a:t>
            </a:fld>
            <a:endParaRPr lang="en-US"/>
          </a:p>
        </p:txBody>
      </p:sp>
    </p:spTree>
    <p:extLst>
      <p:ext uri="{BB962C8B-B14F-4D97-AF65-F5344CB8AC3E}">
        <p14:creationId xmlns:p14="http://schemas.microsoft.com/office/powerpoint/2010/main" val="851494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Here’s our essential question for today’s class.  Please keep this question in mind as we work through today’s presentation and activities.</a:t>
            </a: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a:t>
            </a:fld>
            <a:endParaRPr lang="en-US"/>
          </a:p>
        </p:txBody>
      </p:sp>
    </p:spTree>
    <p:extLst>
      <p:ext uri="{BB962C8B-B14F-4D97-AF65-F5344CB8AC3E}">
        <p14:creationId xmlns:p14="http://schemas.microsoft.com/office/powerpoint/2010/main" val="19557628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20</a:t>
            </a:fld>
            <a:endParaRPr lang="en-US"/>
          </a:p>
        </p:txBody>
      </p:sp>
    </p:spTree>
    <p:extLst>
      <p:ext uri="{BB962C8B-B14F-4D97-AF65-F5344CB8AC3E}">
        <p14:creationId xmlns:p14="http://schemas.microsoft.com/office/powerpoint/2010/main" val="32815602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21</a:t>
            </a:fld>
            <a:endParaRPr lang="en-US"/>
          </a:p>
        </p:txBody>
      </p:sp>
    </p:spTree>
    <p:extLst>
      <p:ext uri="{BB962C8B-B14F-4D97-AF65-F5344CB8AC3E}">
        <p14:creationId xmlns:p14="http://schemas.microsoft.com/office/powerpoint/2010/main" val="2515849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considered both top-down and bottom-up approaches to AI, let’s view AI from third perspective – that of programming.  Don’t worry, we don’t expect you to write any code in this class!  In traditional programming</a:t>
            </a:r>
            <a:r>
              <a:rPr lang="en-US" b="0" i="0" dirty="0">
                <a:solidFill>
                  <a:srgbClr val="3D3B49"/>
                </a:solidFill>
                <a:effectLst/>
                <a:latin typeface="Noto serif"/>
              </a:rPr>
              <a:t>, rules are expressed in a programming language. Those rules, in turn, act on data and out come answers.</a:t>
            </a:r>
          </a:p>
          <a:p>
            <a:endParaRPr lang="en-US" b="0" i="0" dirty="0">
              <a:solidFill>
                <a:srgbClr val="3D3B49"/>
              </a:solidFill>
              <a:effectLst/>
              <a:latin typeface="Noto serif"/>
            </a:endParaRPr>
          </a:p>
          <a:p>
            <a:r>
              <a:rPr lang="en-US" dirty="0"/>
              <a:t>The model pictured here has been the backbone of development since its inception. But it has an inherent limitation: namely, that only scenarios that can be implemented are ones for which you can derive rules. What about other scenarios? Usually, they are infeasible to develop because the code is too complex. It’s just not possible to write code to handle them.</a:t>
            </a:r>
          </a:p>
          <a:p>
            <a:endParaRPr lang="en-US" dirty="0"/>
          </a:p>
          <a:p>
            <a:r>
              <a:rPr lang="en-US" dirty="0"/>
              <a:t>Let’s consider a concrete example…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22</a:t>
            </a:fld>
            <a:endParaRPr lang="en-US"/>
          </a:p>
        </p:txBody>
      </p:sp>
    </p:spTree>
    <p:extLst>
      <p:ext uri="{BB962C8B-B14F-4D97-AF65-F5344CB8AC3E}">
        <p14:creationId xmlns:p14="http://schemas.microsoft.com/office/powerpoint/2010/main" val="20347857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for example, activity detection. Fitness monitors that can detect our activity are a recent innovation, not just because of the availability of cheap and small hardware, but also because the algorithms to handle detection weren’t previously feasible. Let’s explore why.</a:t>
            </a:r>
          </a:p>
          <a:p>
            <a:endParaRPr lang="en-US" dirty="0"/>
          </a:p>
          <a:p>
            <a:r>
              <a:rPr lang="en-US" dirty="0"/>
              <a:t>In the first case, we see a naive activity detection algorithm for walking. It can consider the person’s speed. If it’s less than a particular value, we can determine that they are probably walking. </a:t>
            </a:r>
            <a:r>
              <a:rPr lang="en-US" b="0" i="0" dirty="0">
                <a:solidFill>
                  <a:srgbClr val="3D3B49"/>
                </a:solidFill>
                <a:effectLst/>
                <a:latin typeface="Noto serif"/>
              </a:rPr>
              <a:t>Given that our data is speed, we could extend this to detect if they are running, as in the 2</a:t>
            </a:r>
            <a:r>
              <a:rPr lang="en-US" b="0" i="0" baseline="30000" dirty="0">
                <a:solidFill>
                  <a:srgbClr val="3D3B49"/>
                </a:solidFill>
                <a:effectLst/>
                <a:latin typeface="Noto serif"/>
              </a:rPr>
              <a:t>nd</a:t>
            </a:r>
            <a:r>
              <a:rPr lang="en-US" b="0" i="0" dirty="0">
                <a:solidFill>
                  <a:srgbClr val="3D3B49"/>
                </a:solidFill>
                <a:effectLst/>
                <a:latin typeface="Noto serif"/>
              </a:rPr>
              <a:t> case.</a:t>
            </a:r>
          </a:p>
          <a:p>
            <a:endParaRPr lang="en-US" b="0" i="0" dirty="0">
              <a:solidFill>
                <a:srgbClr val="3D3B49"/>
              </a:solidFill>
              <a:effectLst/>
              <a:latin typeface="Noto serif"/>
            </a:endParaRPr>
          </a:p>
          <a:p>
            <a:pPr algn="l" fontAlgn="base"/>
            <a:r>
              <a:rPr lang="en-US" b="0" i="0" dirty="0">
                <a:solidFill>
                  <a:srgbClr val="3D3B49"/>
                </a:solidFill>
                <a:effectLst/>
                <a:latin typeface="Noto serif"/>
              </a:rPr>
              <a:t>As you can see, going by the speed, we might say if it is less than a particular value (say, 4 mph) the person is walking, and otherwise they are running. It still sort of works.  Now suppose we want to extend this to another popular fitness activity, biking. The algorithm might look like that in the 3</a:t>
            </a:r>
            <a:r>
              <a:rPr lang="en-US" b="0" i="0" baseline="30000" dirty="0">
                <a:solidFill>
                  <a:srgbClr val="3D3B49"/>
                </a:solidFill>
                <a:effectLst/>
                <a:latin typeface="Noto serif"/>
              </a:rPr>
              <a:t>rd</a:t>
            </a:r>
            <a:r>
              <a:rPr lang="en-US" b="0" i="0" dirty="0">
                <a:solidFill>
                  <a:srgbClr val="3D3B49"/>
                </a:solidFill>
                <a:effectLst/>
                <a:latin typeface="Noto serif"/>
              </a:rPr>
              <a:t> case.. I know it’s naive in that it just detects speed—some people run faster than others, and you might run downhill faster than you cycle uphill, for example. But on the whole, it still works. </a:t>
            </a:r>
          </a:p>
          <a:p>
            <a:pPr algn="l" fontAlgn="base"/>
            <a:r>
              <a:rPr lang="en-US" b="0" i="0" dirty="0">
                <a:solidFill>
                  <a:srgbClr val="3D3B49"/>
                </a:solidFill>
                <a:effectLst/>
                <a:latin typeface="Noto serif"/>
              </a:rPr>
              <a:t>However, what happens if we want to implement another scenario, such as golfing, in case #4?</a:t>
            </a:r>
          </a:p>
          <a:p>
            <a:pPr algn="l" fontAlgn="base"/>
            <a:endParaRPr lang="en-US" b="0" i="0" dirty="0">
              <a:solidFill>
                <a:srgbClr val="3D3B49"/>
              </a:solidFill>
              <a:effectLst/>
              <a:latin typeface="Noto serif"/>
            </a:endParaRPr>
          </a:p>
          <a:p>
            <a:pPr algn="l" fontAlgn="base"/>
            <a:r>
              <a:rPr lang="en-US" b="0" i="0" dirty="0">
                <a:solidFill>
                  <a:srgbClr val="3D3B49"/>
                </a:solidFill>
                <a:effectLst/>
                <a:latin typeface="Noto serif"/>
              </a:rPr>
              <a:t>We’re now stuck. How do we determine that someone is golfing using this methodology? The person might walk for a bit, stop, do some activity, walk for a bit more, stop, etc. But how can we tell this is golf?  Our ability to detect this activity using traditional rules has hit a wall. But maybe there’s a better way.</a:t>
            </a:r>
          </a:p>
          <a:p>
            <a:pPr algn="l" fontAlgn="base"/>
            <a:endParaRPr lang="en-US" b="0" i="0" dirty="0">
              <a:solidFill>
                <a:srgbClr val="3D3B49"/>
              </a:solidFill>
              <a:effectLst/>
              <a:latin typeface="Noto serif"/>
            </a:endParaRPr>
          </a:p>
          <a:p>
            <a:pPr algn="l" fontAlgn="base"/>
            <a:r>
              <a:rPr lang="en-US" b="0" i="0" dirty="0">
                <a:solidFill>
                  <a:srgbClr val="3D3B49"/>
                </a:solidFill>
                <a:effectLst/>
                <a:latin typeface="Noto serif"/>
              </a:rPr>
              <a:t>Enter machine learning.</a:t>
            </a:r>
          </a:p>
          <a:p>
            <a:pPr algn="l" fontAlgn="base"/>
            <a:endParaRPr lang="en-US" b="0" i="0" dirty="0">
              <a:solidFill>
                <a:srgbClr val="3D3B49"/>
              </a:solidFill>
              <a:effectLst/>
              <a:latin typeface="Noto serif"/>
            </a:endParaRPr>
          </a:p>
          <a:p>
            <a:endParaRPr lang="en-US" dirty="0"/>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23</a:t>
            </a:fld>
            <a:endParaRPr lang="en-US"/>
          </a:p>
        </p:txBody>
      </p:sp>
    </p:spTree>
    <p:extLst>
      <p:ext uri="{BB962C8B-B14F-4D97-AF65-F5344CB8AC3E}">
        <p14:creationId xmlns:p14="http://schemas.microsoft.com/office/powerpoint/2010/main" val="42047984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D3B49"/>
                </a:solidFill>
                <a:effectLst/>
                <a:latin typeface="Noto serif"/>
              </a:rPr>
              <a:t>Let’s take another look at the diagram we used to demonstrate what traditional programming is. Here we have rules that act on data and give us answers. In our activity detection scenario, the data was the speed at which the person was moving; from that we could write rules to detect their activity, be it walking, biking, or running. We hit a wall when it came to golfing, because we couldn’t come up with rules to determine what that activity looks like.</a:t>
            </a:r>
          </a:p>
          <a:p>
            <a:endParaRPr lang="en-US" b="0" i="0" dirty="0">
              <a:solidFill>
                <a:srgbClr val="3D3B49"/>
              </a:solidFill>
              <a:effectLst/>
              <a:latin typeface="Noto serif"/>
            </a:endParaRPr>
          </a:p>
          <a:p>
            <a:pPr algn="l" fontAlgn="base"/>
            <a:r>
              <a:rPr lang="en-US" b="0" i="0" dirty="0">
                <a:solidFill>
                  <a:srgbClr val="3D3B49"/>
                </a:solidFill>
                <a:effectLst/>
                <a:latin typeface="Noto serif"/>
              </a:rPr>
              <a:t>But what would happen if we were to flip the axes around on this diagram? Instead of coming up with the </a:t>
            </a:r>
            <a:r>
              <a:rPr lang="en-US" b="0" i="1" dirty="0">
                <a:solidFill>
                  <a:srgbClr val="3D3B49"/>
                </a:solidFill>
                <a:effectLst/>
                <a:latin typeface="inherit"/>
              </a:rPr>
              <a:t>rules</a:t>
            </a:r>
            <a:r>
              <a:rPr lang="en-US" b="0" i="0" dirty="0">
                <a:solidFill>
                  <a:srgbClr val="3D3B49"/>
                </a:solidFill>
                <a:effectLst/>
                <a:latin typeface="Noto serif"/>
              </a:rPr>
              <a:t>, what if we were to come up with the </a:t>
            </a:r>
            <a:r>
              <a:rPr lang="en-US" b="0" i="1" dirty="0">
                <a:solidFill>
                  <a:srgbClr val="3D3B49"/>
                </a:solidFill>
                <a:effectLst/>
                <a:latin typeface="inherit"/>
              </a:rPr>
              <a:t>answers</a:t>
            </a:r>
            <a:r>
              <a:rPr lang="en-US" b="0" i="0" dirty="0">
                <a:solidFill>
                  <a:srgbClr val="3D3B49"/>
                </a:solidFill>
                <a:effectLst/>
                <a:latin typeface="Noto serif"/>
              </a:rPr>
              <a:t>, and along with the data have a way of figuring out what the rules might be?  The bottom image shows what this would look like.  We can consider this high-level diagram to define </a:t>
            </a:r>
            <a:r>
              <a:rPr lang="en-US" b="0" i="1" dirty="0">
                <a:solidFill>
                  <a:srgbClr val="3D3B49"/>
                </a:solidFill>
                <a:effectLst/>
                <a:latin typeface="inherit"/>
              </a:rPr>
              <a:t>machine learning</a:t>
            </a:r>
            <a:r>
              <a:rPr lang="en-US" b="0" i="0" dirty="0">
                <a:solidFill>
                  <a:srgbClr val="3D3B49"/>
                </a:solidFill>
                <a:effectLst/>
                <a:latin typeface="Noto serif"/>
              </a:rPr>
              <a:t>.</a:t>
            </a:r>
          </a:p>
          <a:p>
            <a:pPr algn="l" fontAlgn="base"/>
            <a:endParaRPr lang="en-US" b="0" i="0" dirty="0">
              <a:solidFill>
                <a:srgbClr val="3D3B49"/>
              </a:solidFill>
              <a:effectLst/>
              <a:latin typeface="Noto serif"/>
            </a:endParaRPr>
          </a:p>
          <a:p>
            <a:pPr algn="l" fontAlgn="base"/>
            <a:r>
              <a:rPr lang="en-US" b="0" i="0" dirty="0">
                <a:solidFill>
                  <a:srgbClr val="3D3B49"/>
                </a:solidFill>
                <a:effectLst/>
                <a:latin typeface="Noto serif"/>
              </a:rPr>
              <a:t>So, what are the implications of this? Well, now instead of </a:t>
            </a:r>
            <a:r>
              <a:rPr lang="en-US" b="0" i="1" dirty="0">
                <a:solidFill>
                  <a:srgbClr val="3D3B49"/>
                </a:solidFill>
                <a:effectLst/>
                <a:latin typeface="Noto serif"/>
              </a:rPr>
              <a:t>us</a:t>
            </a:r>
            <a:r>
              <a:rPr lang="en-US" b="0" i="0" dirty="0">
                <a:solidFill>
                  <a:srgbClr val="3D3B49"/>
                </a:solidFill>
                <a:effectLst/>
                <a:latin typeface="Noto serif"/>
              </a:rPr>
              <a:t> trying to figure out what the rules are, we get lots of data about our scenario, we label that data, and the computer can figure out what the rules are that make one piece of data match a particular label and another piece of data match a different label.</a:t>
            </a: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24</a:t>
            </a:fld>
            <a:endParaRPr lang="en-US"/>
          </a:p>
        </p:txBody>
      </p:sp>
    </p:spTree>
    <p:extLst>
      <p:ext uri="{BB962C8B-B14F-4D97-AF65-F5344CB8AC3E}">
        <p14:creationId xmlns:p14="http://schemas.microsoft.com/office/powerpoint/2010/main" val="11131814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D3B49"/>
                </a:solidFill>
                <a:effectLst/>
                <a:latin typeface="Noto serif"/>
              </a:rPr>
              <a:t>How would this work for our activity detection scenario? Well, we can look at all the sensors that give us data about this person. If they have a wearable that detects information such as heart rate, location, speed, etc.—and if we collect a lot of instances of this data while they’re doing different activities—we end up with a scenario of having data that says, “This is what walking looks like,” “This is what running looks like,” and so on.  Now our job changes from figuring out the rules to creating the machine learning models that can match the data to the labels. </a:t>
            </a: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25</a:t>
            </a:fld>
            <a:endParaRPr lang="en-US"/>
          </a:p>
        </p:txBody>
      </p:sp>
    </p:spTree>
    <p:extLst>
      <p:ext uri="{BB962C8B-B14F-4D97-AF65-F5344CB8AC3E}">
        <p14:creationId xmlns:p14="http://schemas.microsoft.com/office/powerpoint/2010/main" val="638133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hangingPunct="0">
              <a:lnSpc>
                <a:spcPct val="100000"/>
              </a:lnSpc>
              <a:spcBef>
                <a:spcPts val="0"/>
              </a:spcBef>
              <a:spcAft>
                <a:spcPts val="1440"/>
              </a:spcAft>
              <a:buNone/>
              <a:tabLst/>
            </a:pPr>
            <a:r>
              <a:rPr lang="en-US" sz="1200" b="0" i="0" u="none" strike="noStrike" kern="1200" cap="none" dirty="0">
                <a:ln>
                  <a:noFill/>
                </a:ln>
                <a:latin typeface="Arial" pitchFamily="34"/>
                <a:ea typeface="Arial" pitchFamily="34"/>
                <a:cs typeface="Arial" pitchFamily="34"/>
              </a:rPr>
              <a:t>Interestingly, the major computational approaches to AI were all established from the 1950’s to the 1970’s, and they can be grouped into two basic categories.  Top-down and Bottom-up methods.</a:t>
            </a:r>
          </a:p>
          <a:p>
            <a:pPr marL="0" marR="0" lvl="0" indent="0" algn="l" hangingPunct="0">
              <a:lnSpc>
                <a:spcPct val="100000"/>
              </a:lnSpc>
              <a:spcBef>
                <a:spcPts val="0"/>
              </a:spcBef>
              <a:spcAft>
                <a:spcPts val="1440"/>
              </a:spcAft>
              <a:buNone/>
              <a:tabLst/>
            </a:pPr>
            <a:endParaRPr lang="en-US" sz="1200" b="0" i="0" u="none" strike="noStrike" kern="1200" cap="none" dirty="0">
              <a:ln>
                <a:noFill/>
              </a:ln>
              <a:latin typeface="Arial" pitchFamily="34"/>
              <a:ea typeface="Arial" pitchFamily="34"/>
              <a:cs typeface="Arial" pitchFamily="34"/>
            </a:endParaRPr>
          </a:p>
          <a:p>
            <a:pPr marL="0" marR="0" lvl="0" indent="0" algn="l" hangingPunct="0">
              <a:lnSpc>
                <a:spcPct val="100000"/>
              </a:lnSpc>
              <a:spcBef>
                <a:spcPts val="0"/>
              </a:spcBef>
              <a:spcAft>
                <a:spcPts val="1440"/>
              </a:spcAft>
              <a:buNone/>
              <a:tabLst/>
            </a:pPr>
            <a:endParaRPr lang="en-US" sz="1200" b="0" i="0" u="none" strike="noStrike" kern="1200" cap="none" dirty="0">
              <a:ln>
                <a:noFill/>
              </a:ln>
              <a:latin typeface="Arial" pitchFamily="34"/>
              <a:ea typeface="Arial" pitchFamily="34"/>
              <a:cs typeface="Arial" pitchFamily="3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3</a:t>
            </a:fld>
            <a:endParaRPr lang="en-US"/>
          </a:p>
        </p:txBody>
      </p:sp>
    </p:spTree>
    <p:extLst>
      <p:ext uri="{BB962C8B-B14F-4D97-AF65-F5344CB8AC3E}">
        <p14:creationId xmlns:p14="http://schemas.microsoft.com/office/powerpoint/2010/main" val="74513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hangingPunct="0">
              <a:lnSpc>
                <a:spcPct val="100000"/>
              </a:lnSpc>
              <a:spcBef>
                <a:spcPts val="0"/>
              </a:spcBef>
              <a:spcAft>
                <a:spcPts val="1440"/>
              </a:spcAft>
              <a:buSzPct val="45000"/>
              <a:buFont typeface="StarSymbol"/>
              <a:buNone/>
              <a:tabLst/>
            </a:pPr>
            <a:r>
              <a:rPr lang="en-US" sz="1200" b="0" i="0" u="none" strike="noStrike" kern="1200" cap="none" dirty="0">
                <a:ln>
                  <a:noFill/>
                </a:ln>
                <a:latin typeface="Arial" pitchFamily="34"/>
                <a:ea typeface="Arial" pitchFamily="34"/>
                <a:cs typeface="Arial" pitchFamily="34"/>
              </a:rPr>
              <a:t>Let’s consider the top-down approaches first, with the following characteristics:</a:t>
            </a:r>
          </a:p>
          <a:p>
            <a:pPr marL="0" marR="0" lvl="0" indent="0" algn="l" hangingPunct="0">
              <a:lnSpc>
                <a:spcPct val="100000"/>
              </a:lnSpc>
              <a:spcBef>
                <a:spcPts val="0"/>
              </a:spcBef>
              <a:spcAft>
                <a:spcPts val="1440"/>
              </a:spcAft>
              <a:buSzPct val="45000"/>
              <a:buFont typeface="StarSymbol"/>
              <a:buNone/>
              <a:tabLst/>
            </a:pPr>
            <a:endParaRPr lang="en-US" sz="1200" b="0" i="0" u="none" strike="noStrike" kern="1200" cap="none" dirty="0">
              <a:ln>
                <a:noFill/>
              </a:ln>
              <a:latin typeface="Arial" pitchFamily="34"/>
              <a:ea typeface="Arial" pitchFamily="34"/>
              <a:cs typeface="Arial" pitchFamily="34"/>
            </a:endParaRPr>
          </a:p>
          <a:p>
            <a:pPr marL="0" marR="0" lvl="0" indent="0" algn="l" hangingPunct="0">
              <a:lnSpc>
                <a:spcPct val="100000"/>
              </a:lnSpc>
              <a:spcBef>
                <a:spcPts val="0"/>
              </a:spcBef>
              <a:spcAft>
                <a:spcPts val="1440"/>
              </a:spcAft>
              <a:buSzPct val="45000"/>
              <a:buFont typeface="StarSymbol"/>
              <a:buChar char="●"/>
              <a:tabLst/>
            </a:pPr>
            <a:r>
              <a:rPr lang="en-US" sz="1200" b="0" i="0" u="none" strike="noStrike" kern="1200" cap="none" dirty="0">
                <a:ln>
                  <a:noFill/>
                </a:ln>
                <a:latin typeface="Arial" pitchFamily="34"/>
                <a:ea typeface="Arial" pitchFamily="34"/>
                <a:cs typeface="Arial" pitchFamily="34"/>
              </a:rPr>
              <a:t> Focus on knowledge, problem decomposition, symbolic (abstract) reasoning, and problem-solving algorithms.</a:t>
            </a:r>
          </a:p>
          <a:p>
            <a:pPr marL="0" marR="0" lvl="0" indent="0" algn="l" hangingPunct="0">
              <a:lnSpc>
                <a:spcPct val="100000"/>
              </a:lnSpc>
              <a:spcBef>
                <a:spcPts val="0"/>
              </a:spcBef>
              <a:spcAft>
                <a:spcPts val="1440"/>
              </a:spcAft>
              <a:buSzPct val="45000"/>
              <a:buFont typeface="StarSymbol"/>
              <a:buChar char="●"/>
              <a:tabLst/>
            </a:pPr>
            <a:r>
              <a:rPr lang="en-US" sz="1200" b="0" i="0" u="none" strike="noStrike" kern="1200" cap="none" dirty="0">
                <a:ln>
                  <a:noFill/>
                </a:ln>
                <a:latin typeface="Arial" pitchFamily="34"/>
                <a:ea typeface="Arial" pitchFamily="34"/>
                <a:cs typeface="Arial" pitchFamily="34"/>
              </a:rPr>
              <a:t> AI achieved by direct engineering.</a:t>
            </a:r>
          </a:p>
          <a:p>
            <a:pPr marL="0" marR="0" lvl="0" indent="0" algn="l" hangingPunct="0">
              <a:lnSpc>
                <a:spcPct val="100000"/>
              </a:lnSpc>
              <a:spcBef>
                <a:spcPts val="0"/>
              </a:spcBef>
              <a:spcAft>
                <a:spcPts val="1440"/>
              </a:spcAft>
              <a:buNone/>
              <a:tabLst/>
            </a:pPr>
            <a:endParaRPr lang="en-US" sz="1200" b="0" i="0" u="none" strike="noStrike" kern="1200" cap="none" dirty="0">
              <a:ln>
                <a:noFill/>
              </a:ln>
              <a:latin typeface="Arial" pitchFamily="34"/>
              <a:ea typeface="Arial" pitchFamily="34"/>
              <a:cs typeface="Arial" pitchFamily="34"/>
            </a:endParaRPr>
          </a:p>
          <a:p>
            <a:pPr marL="0" marR="0" lvl="0" indent="0" algn="l" hangingPunct="0">
              <a:lnSpc>
                <a:spcPct val="100000"/>
              </a:lnSpc>
              <a:spcBef>
                <a:spcPts val="0"/>
              </a:spcBef>
              <a:spcAft>
                <a:spcPts val="1440"/>
              </a:spcAft>
              <a:buNone/>
              <a:tabLst/>
            </a:pPr>
            <a:r>
              <a:rPr lang="en-US" sz="1200" b="0" i="0" u="none" strike="noStrike" kern="1200" cap="none" dirty="0">
                <a:ln>
                  <a:noFill/>
                </a:ln>
                <a:latin typeface="Arial" pitchFamily="34"/>
                <a:ea typeface="Arial" pitchFamily="34"/>
                <a:cs typeface="Arial" pitchFamily="34"/>
              </a:rPr>
              <a:t>… and here’s a couple examples.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4</a:t>
            </a:fld>
            <a:endParaRPr lang="en-US"/>
          </a:p>
        </p:txBody>
      </p:sp>
    </p:spTree>
    <p:extLst>
      <p:ext uri="{BB962C8B-B14F-4D97-AF65-F5344CB8AC3E}">
        <p14:creationId xmlns:p14="http://schemas.microsoft.com/office/powerpoint/2010/main" val="1042791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7E8E791-EE1F-4D44-9396-5D7AC6C94023}"/>
              </a:ext>
            </a:extLst>
          </p:cNvPr>
          <p:cNvSpPr txBox="1">
            <a:spLocks noGrp="1"/>
          </p:cNvSpPr>
          <p:nvPr>
            <p:ph type="sldNum" sz="quarter" idx="5"/>
          </p:nvPr>
        </p:nvSpPr>
        <p:spPr>
          <a:ln/>
        </p:spPr>
        <p:txBody>
          <a:bodyPr lIns="0" tIns="0" rIns="0" bIns="0" anchor="b" anchorCtr="0">
            <a:noAutofit/>
          </a:bodyPr>
          <a:lstStyle/>
          <a:p>
            <a:pPr lvl="0"/>
            <a:fld id="{CC64ACC1-2D46-6240-B7D4-965E2B7E4DF0}" type="slidenum">
              <a:t>5</a:t>
            </a:fld>
            <a:endParaRPr lang="en-US"/>
          </a:p>
        </p:txBody>
      </p:sp>
      <p:sp>
        <p:nvSpPr>
          <p:cNvPr id="2" name="Slide Image Placeholder 1">
            <a:extLst>
              <a:ext uri="{FF2B5EF4-FFF2-40B4-BE49-F238E27FC236}">
                <a16:creationId xmlns:a16="http://schemas.microsoft.com/office/drawing/2014/main" id="{A5B70B4E-2A3C-414C-BE16-39CF970C3F9F}"/>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4DF2FA80-848A-D640-BE57-6E72B4C6B035}"/>
              </a:ext>
            </a:extLst>
          </p:cNvPr>
          <p:cNvSpPr txBox="1">
            <a:spLocks noGrp="1"/>
          </p:cNvSpPr>
          <p:nvPr>
            <p:ph type="body" sz="quarter" idx="1"/>
          </p:nvPr>
        </p:nvSpPr>
        <p:spPr/>
        <p:txBody>
          <a:bodyPr>
            <a:spAutoFit/>
          </a:bodyPr>
          <a:lstStyle/>
          <a:p>
            <a:r>
              <a:rPr lang="en-US" dirty="0"/>
              <a:t>In our first example, we want to ask an </a:t>
            </a:r>
            <a:r>
              <a:rPr lang="en-US" b="1" dirty="0"/>
              <a:t>expert system </a:t>
            </a:r>
            <a:r>
              <a:rPr lang="en-US" dirty="0"/>
              <a:t>a question.</a:t>
            </a:r>
          </a:p>
          <a:p>
            <a:endParaRPr lang="en-US" dirty="0"/>
          </a:p>
          <a:p>
            <a:pPr marL="228600" indent="-228600">
              <a:buAutoNum type="arabicPeriod"/>
            </a:pPr>
            <a:r>
              <a:rPr lang="en-US" dirty="0"/>
              <a:t>Can the orange-chinned parakeet fly?</a:t>
            </a:r>
          </a:p>
          <a:p>
            <a:pPr marL="228600" indent="-228600">
              <a:buAutoNum type="arabicPeriod"/>
            </a:pPr>
            <a:r>
              <a:rPr lang="en-US" dirty="0"/>
              <a:t>To answer that question, we first model our knowledge in a knowledge base, consisting of a set of interconnected propositions, also called heuristics or rules of thumb.</a:t>
            </a:r>
          </a:p>
          <a:p>
            <a:pPr marL="228600" indent="-228600">
              <a:buAutoNum type="arabicPeriod"/>
            </a:pPr>
            <a:r>
              <a:rPr lang="en-US" dirty="0"/>
              <a:t>At the heart of our expert system lies an </a:t>
            </a:r>
            <a:r>
              <a:rPr lang="en-US" b="1" dirty="0"/>
              <a:t>inference engine </a:t>
            </a:r>
            <a:r>
              <a:rPr lang="en-US" b="0" dirty="0"/>
              <a:t>capable of applying logical rules to our knowledge base to deduce new information.</a:t>
            </a:r>
            <a:endParaRPr lang="en-US" dirty="0"/>
          </a:p>
          <a:p>
            <a:pPr marL="228600" indent="-228600">
              <a:buAutoNum type="arabicPeriod"/>
            </a:pPr>
            <a:r>
              <a:rPr lang="en-US" dirty="0"/>
              <a:t>We then present our question to the inference engine – “Can the orange-chinned parakeet fly”</a:t>
            </a:r>
          </a:p>
          <a:p>
            <a:pPr marL="228600" indent="-228600">
              <a:buAutoNum type="arabicPeriod"/>
            </a:pPr>
            <a:r>
              <a:rPr lang="en-US" dirty="0"/>
              <a:t>The inference engine, in turn, queries the knowledge base, and uses its internal logic to…</a:t>
            </a:r>
          </a:p>
          <a:p>
            <a:pPr marL="228600" indent="-228600">
              <a:buAutoNum type="arabicPeriod"/>
            </a:pPr>
            <a:r>
              <a:rPr lang="en-US" dirty="0"/>
              <a:t>… respond with an answer.</a:t>
            </a:r>
          </a:p>
          <a:p>
            <a:pPr marL="228600" indent="-228600">
              <a:buAutoNum type="arabicPeriod"/>
            </a:pPr>
            <a:endParaRPr lang="en-US" dirty="0"/>
          </a:p>
          <a:p>
            <a:r>
              <a:rPr lang="en-US" b="0" i="0" dirty="0">
                <a:solidFill>
                  <a:srgbClr val="202124"/>
                </a:solidFill>
                <a:effectLst/>
                <a:latin typeface="Roboto" panose="02000000000000000000" pitchFamily="2" charset="0"/>
              </a:rPr>
              <a:t>Expert systems were popular in the late 1980’s, with most systems being developed in Lisp or Prolog.  </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1D85BF1-F405-2447-BD3A-68973BA60567}"/>
              </a:ext>
            </a:extLst>
          </p:cNvPr>
          <p:cNvSpPr txBox="1">
            <a:spLocks noGrp="1"/>
          </p:cNvSpPr>
          <p:nvPr>
            <p:ph type="sldNum" sz="quarter" idx="5"/>
          </p:nvPr>
        </p:nvSpPr>
        <p:spPr>
          <a:ln/>
        </p:spPr>
        <p:txBody>
          <a:bodyPr lIns="0" tIns="0" rIns="0" bIns="0" anchor="b" anchorCtr="0">
            <a:noAutofit/>
          </a:bodyPr>
          <a:lstStyle/>
          <a:p>
            <a:pPr lvl="0"/>
            <a:fld id="{3504B590-29F5-3A40-99A4-A8ABD955ECCA}" type="slidenum">
              <a:t>6</a:t>
            </a:fld>
            <a:endParaRPr lang="en-US"/>
          </a:p>
        </p:txBody>
      </p:sp>
      <p:sp>
        <p:nvSpPr>
          <p:cNvPr id="2" name="Slide Image Placeholder 1">
            <a:extLst>
              <a:ext uri="{FF2B5EF4-FFF2-40B4-BE49-F238E27FC236}">
                <a16:creationId xmlns:a16="http://schemas.microsoft.com/office/drawing/2014/main" id="{04031CA1-2073-B543-8A94-B44107F08B53}"/>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DAD6C42B-71BC-F542-9604-E8AF33772A19}"/>
              </a:ext>
            </a:extLst>
          </p:cNvPr>
          <p:cNvSpPr txBox="1">
            <a:spLocks noGrp="1"/>
          </p:cNvSpPr>
          <p:nvPr>
            <p:ph type="body" sz="quarter" idx="1"/>
          </p:nvPr>
        </p:nvSpPr>
        <p:spPr/>
        <p:txBody>
          <a:bodyPr>
            <a:spAutoFit/>
          </a:bodyPr>
          <a:lstStyle/>
          <a:p>
            <a:r>
              <a:rPr lang="en-US" dirty="0"/>
              <a:t>In our second example, we’ll take a look at an AI system capable of playing checkers.</a:t>
            </a:r>
          </a:p>
          <a:p>
            <a:endParaRPr lang="en-US" dirty="0"/>
          </a:p>
          <a:p>
            <a:pPr marL="228600" indent="-228600">
              <a:buAutoNum type="arabicPeriod"/>
            </a:pPr>
            <a:r>
              <a:rPr lang="en-US" dirty="0"/>
              <a:t>In this case, we want to determine red’s next move (the AI system is playing red).</a:t>
            </a:r>
          </a:p>
          <a:p>
            <a:pPr marL="228600" indent="-228600">
              <a:buAutoNum type="arabicPeriod"/>
            </a:pPr>
            <a:r>
              <a:rPr lang="en-US" dirty="0"/>
              <a:t>To figure that out, the game state and position of each piece is modelled in a data structure called the </a:t>
            </a:r>
            <a:r>
              <a:rPr lang="en-US" b="1" dirty="0"/>
              <a:t>game board representation</a:t>
            </a:r>
            <a:r>
              <a:rPr lang="en-US" dirty="0"/>
              <a:t>.</a:t>
            </a:r>
          </a:p>
          <a:p>
            <a:pPr marL="228600" indent="-228600">
              <a:buAutoNum type="arabicPeriod"/>
            </a:pPr>
            <a:r>
              <a:rPr lang="en-US" dirty="0"/>
              <a:t>… that game board representation is fed to a position evaluator…</a:t>
            </a:r>
          </a:p>
          <a:p>
            <a:pPr marL="228600" indent="-228600">
              <a:buAutoNum type="arabicPeriod"/>
            </a:pPr>
            <a:r>
              <a:rPr lang="en-US" dirty="0"/>
              <a:t>as well as the game tree search algorithm which, in turn…</a:t>
            </a:r>
          </a:p>
          <a:p>
            <a:pPr marL="228600" indent="-228600">
              <a:buAutoNum type="arabicPeriod"/>
            </a:pPr>
            <a:r>
              <a:rPr lang="en-US" dirty="0"/>
              <a:t>queries the position evaluator.</a:t>
            </a:r>
          </a:p>
          <a:p>
            <a:pPr marL="228600" indent="-228600">
              <a:buAutoNum type="arabicPeriod"/>
            </a:pPr>
            <a:r>
              <a:rPr lang="en-US" dirty="0"/>
              <a:t>Prunes the search tree</a:t>
            </a:r>
          </a:p>
          <a:p>
            <a:pPr marL="228600" indent="-228600">
              <a:buAutoNum type="arabicPeriod"/>
            </a:pPr>
            <a:r>
              <a:rPr lang="en-US" dirty="0"/>
              <a:t>And responds with a move.</a:t>
            </a:r>
          </a:p>
          <a:p>
            <a:endParaRPr lang="en-US" dirty="0"/>
          </a:p>
          <a:p>
            <a:r>
              <a:rPr lang="en-US" dirty="0"/>
              <a:t>Search is a big deal in AI and will continue to be so into the indefinite future.</a:t>
            </a:r>
          </a:p>
          <a:p>
            <a:endParaRPr lang="en-US" dirty="0"/>
          </a:p>
          <a:p>
            <a:r>
              <a:rPr lang="en-US" dirty="0"/>
              <a:t>However, the idea of intelligent machines capable of playing games is not new.  In 1959, Arthur Samuel created a system capable of playing checkers. </a:t>
            </a:r>
            <a:r>
              <a:rPr lang="en-US" b="0" i="0" dirty="0">
                <a:solidFill>
                  <a:srgbClr val="202122"/>
                </a:solidFill>
                <a:effectLst/>
                <a:latin typeface="Arial" panose="020B0604020202020204" pitchFamily="34" charset="0"/>
              </a:rPr>
              <a:t>The main driver of the machine was a search tree of the board positions reachable from the current state. Since he had a very limited amount of available computer memory, Samuel implemented what is now called alpha-beta pruning.  Instead of searching each path until it came to the game's conclusion, Samuel developed a scoring function based on the position of the board at any given time. </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hangingPunct="0">
              <a:lnSpc>
                <a:spcPct val="100000"/>
              </a:lnSpc>
              <a:spcBef>
                <a:spcPts val="0"/>
              </a:spcBef>
              <a:spcAft>
                <a:spcPts val="1440"/>
              </a:spcAft>
              <a:buSzPct val="45000"/>
              <a:buFont typeface="StarSymbol"/>
              <a:buNone/>
              <a:tabLst/>
            </a:pPr>
            <a:r>
              <a:rPr lang="en-US" sz="1200" b="0" i="0" u="none" strike="noStrike" kern="1200" cap="none" dirty="0">
                <a:ln>
                  <a:noFill/>
                </a:ln>
                <a:latin typeface="Arial" pitchFamily="34"/>
                <a:ea typeface="Arial" pitchFamily="34"/>
                <a:cs typeface="Arial" pitchFamily="34"/>
              </a:rPr>
              <a:t>These two examples of the top-down approach to AI can be summarized as follows:</a:t>
            </a:r>
          </a:p>
          <a:p>
            <a:pPr marL="0" marR="0" lvl="0" indent="0" algn="l" hangingPunct="0">
              <a:lnSpc>
                <a:spcPct val="100000"/>
              </a:lnSpc>
              <a:spcBef>
                <a:spcPts val="0"/>
              </a:spcBef>
              <a:spcAft>
                <a:spcPts val="1440"/>
              </a:spcAft>
              <a:buSzPct val="45000"/>
              <a:buFont typeface="StarSymbol"/>
              <a:buNone/>
              <a:tabLst/>
            </a:pPr>
            <a:endParaRPr lang="en-US" sz="1200" b="0" i="0" u="none" strike="noStrike" kern="1200" cap="none" dirty="0">
              <a:ln>
                <a:noFill/>
              </a:ln>
              <a:latin typeface="Arial" pitchFamily="34"/>
              <a:ea typeface="Arial" pitchFamily="34"/>
              <a:cs typeface="Arial" pitchFamily="34"/>
            </a:endParaRPr>
          </a:p>
          <a:p>
            <a:pPr marL="228600" marR="0" lvl="0" indent="-228600" algn="l" hangingPunct="0">
              <a:lnSpc>
                <a:spcPct val="100000"/>
              </a:lnSpc>
              <a:spcBef>
                <a:spcPts val="0"/>
              </a:spcBef>
              <a:spcAft>
                <a:spcPts val="1440"/>
              </a:spcAft>
              <a:buSzPct val="45000"/>
              <a:buFont typeface="+mj-lt"/>
              <a:buAutoNum type="arabicPeriod"/>
              <a:tabLst/>
            </a:pPr>
            <a:r>
              <a:rPr lang="en-US" sz="1200" b="0" i="0" u="none" strike="noStrike" kern="1200" cap="none" dirty="0">
                <a:ln>
                  <a:noFill/>
                </a:ln>
                <a:latin typeface="Arial" pitchFamily="34"/>
                <a:ea typeface="Arial" pitchFamily="34"/>
                <a:cs typeface="Arial" pitchFamily="34"/>
              </a:rPr>
              <a:t>Focus on knowledge representation, problem decomposition, symbolic reasoning, and problem-solving algorithms.</a:t>
            </a:r>
          </a:p>
          <a:p>
            <a:pPr marL="228600" marR="0" lvl="0" indent="-228600" algn="l" hangingPunct="0">
              <a:lnSpc>
                <a:spcPct val="100000"/>
              </a:lnSpc>
              <a:spcBef>
                <a:spcPts val="0"/>
              </a:spcBef>
              <a:spcAft>
                <a:spcPts val="1440"/>
              </a:spcAft>
              <a:buSzPct val="45000"/>
              <a:buFont typeface="+mj-lt"/>
              <a:buAutoNum type="arabicPeriod"/>
              <a:tabLst/>
            </a:pPr>
            <a:r>
              <a:rPr lang="en-US" sz="1200" b="0" i="0" u="none" strike="noStrike" kern="1200" cap="none" dirty="0">
                <a:ln>
                  <a:noFill/>
                </a:ln>
                <a:latin typeface="Arial" pitchFamily="34"/>
                <a:ea typeface="Arial" pitchFamily="34"/>
                <a:cs typeface="Arial" pitchFamily="34"/>
              </a:rPr>
              <a:t>These are examples of “common sense” reasoning – playing checkers, arriving at conclusions, given a set of propositions.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u="none" strike="noStrike" kern="1200" cap="none" dirty="0">
                <a:ln>
                  <a:noFill/>
                </a:ln>
                <a:latin typeface="Arial" pitchFamily="34"/>
                <a:ea typeface="Arial" pitchFamily="34"/>
                <a:cs typeface="Arial" pitchFamily="34"/>
              </a:rPr>
              <a:t>Deductive logic – if the premises are true, the conclusion follows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u="none" strike="noStrike" kern="1200" cap="none" dirty="0">
                <a:ln>
                  <a:noFill/>
                </a:ln>
                <a:latin typeface="Arial" pitchFamily="34"/>
                <a:ea typeface="Arial" pitchFamily="34"/>
                <a:cs typeface="Arial" pitchFamily="34"/>
              </a:rPr>
              <a:t>All men are mortal – Socrates is a man – Therefore Socrates is mortal</a:t>
            </a:r>
          </a:p>
          <a:p>
            <a:pPr marL="228600" marR="0" lvl="0" indent="-228600" algn="l" hangingPunct="0">
              <a:lnSpc>
                <a:spcPct val="100000"/>
              </a:lnSpc>
              <a:spcBef>
                <a:spcPts val="0"/>
              </a:spcBef>
              <a:spcAft>
                <a:spcPts val="1440"/>
              </a:spcAft>
              <a:buSzPct val="45000"/>
              <a:buFont typeface="+mj-lt"/>
              <a:buAutoNum type="arabicPeriod"/>
              <a:tabLst/>
            </a:pPr>
            <a:r>
              <a:rPr lang="en-US" sz="1200" b="0" i="0" u="none" strike="noStrike" kern="1200" cap="none" dirty="0">
                <a:ln>
                  <a:noFill/>
                </a:ln>
                <a:latin typeface="Arial" pitchFamily="34"/>
                <a:ea typeface="Arial" pitchFamily="34"/>
                <a:cs typeface="Arial" pitchFamily="34"/>
              </a:rPr>
              <a:t>AI is achieved through direct engineering w/Prolog or LISP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7</a:t>
            </a:fld>
            <a:endParaRPr lang="en-US"/>
          </a:p>
        </p:txBody>
      </p:sp>
    </p:spTree>
    <p:extLst>
      <p:ext uri="{BB962C8B-B14F-4D97-AF65-F5344CB8AC3E}">
        <p14:creationId xmlns:p14="http://schemas.microsoft.com/office/powerpoint/2010/main" val="1289090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a:ln>
                  <a:noFill/>
                </a:ln>
                <a:latin typeface="Arial" pitchFamily="34"/>
                <a:ea typeface="Arial" pitchFamily="34"/>
                <a:cs typeface="Arial" pitchFamily="34"/>
              </a:rPr>
              <a:t>And now for the bottom-up approach to AI.  A couple distinguishing features of bottom-up approaches to AI are as follows:</a:t>
            </a:r>
          </a:p>
          <a:p>
            <a:pPr marL="0" marR="0" lvl="0" indent="0" algn="l" hangingPunct="0">
              <a:lnSpc>
                <a:spcPct val="100000"/>
              </a:lnSpc>
              <a:spcBef>
                <a:spcPts val="0"/>
              </a:spcBef>
              <a:spcAft>
                <a:spcPts val="1440"/>
              </a:spcAft>
              <a:buSzPct val="45000"/>
              <a:buFont typeface="StarSymbol"/>
              <a:buNone/>
              <a:tabLst/>
            </a:pPr>
            <a:endParaRPr lang="en-US" sz="1200" b="0" i="0" u="none" strike="noStrike" kern="1200" cap="none" dirty="0">
              <a:ln>
                <a:noFill/>
              </a:ln>
              <a:latin typeface="Arial" pitchFamily="34"/>
              <a:ea typeface="Arial" pitchFamily="34"/>
              <a:cs typeface="Arial" pitchFamily="34"/>
            </a:endParaRPr>
          </a:p>
          <a:p>
            <a:pPr marL="0" marR="0" lvl="0" indent="0" algn="l" hangingPunct="0">
              <a:lnSpc>
                <a:spcPct val="100000"/>
              </a:lnSpc>
              <a:spcBef>
                <a:spcPts val="0"/>
              </a:spcBef>
              <a:spcAft>
                <a:spcPts val="1440"/>
              </a:spcAft>
              <a:buSzPct val="45000"/>
              <a:buFont typeface="StarSymbol"/>
              <a:buChar char="●"/>
              <a:tabLst/>
            </a:pPr>
            <a:r>
              <a:rPr lang="en-US" sz="1200" b="0" i="0" u="none" strike="noStrike" kern="1200" cap="none" dirty="0">
                <a:ln>
                  <a:noFill/>
                </a:ln>
                <a:latin typeface="Arial" pitchFamily="34"/>
                <a:ea typeface="Arial" pitchFamily="34"/>
                <a:cs typeface="Arial" pitchFamily="34"/>
              </a:rPr>
              <a:t> Focus on inputs (e.g., data, environment) and low-level methods of processing.</a:t>
            </a:r>
          </a:p>
          <a:p>
            <a:pPr marL="0" marR="0" lvl="0" indent="0" algn="l" hangingPunct="0">
              <a:lnSpc>
                <a:spcPct val="100000"/>
              </a:lnSpc>
              <a:spcBef>
                <a:spcPts val="0"/>
              </a:spcBef>
              <a:spcAft>
                <a:spcPts val="1440"/>
              </a:spcAft>
              <a:buSzPct val="45000"/>
              <a:buFont typeface="StarSymbol"/>
              <a:buChar char="●"/>
              <a:tabLst/>
            </a:pPr>
            <a:r>
              <a:rPr lang="en-US" sz="1200" b="0" i="0" u="none" strike="noStrike" kern="1200" cap="none" dirty="0">
                <a:ln>
                  <a:noFill/>
                </a:ln>
                <a:latin typeface="Arial" pitchFamily="34"/>
                <a:ea typeface="Arial" pitchFamily="34"/>
                <a:cs typeface="Arial" pitchFamily="34"/>
              </a:rPr>
              <a:t> AI achieved by learning, self-organization, or optimization.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8</a:t>
            </a:fld>
            <a:endParaRPr lang="en-US"/>
          </a:p>
        </p:txBody>
      </p:sp>
    </p:spTree>
    <p:extLst>
      <p:ext uri="{BB962C8B-B14F-4D97-AF65-F5344CB8AC3E}">
        <p14:creationId xmlns:p14="http://schemas.microsoft.com/office/powerpoint/2010/main" val="888129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B1A054D-98ED-9D4F-909D-4407461EB483}"/>
              </a:ext>
            </a:extLst>
          </p:cNvPr>
          <p:cNvSpPr txBox="1">
            <a:spLocks noGrp="1"/>
          </p:cNvSpPr>
          <p:nvPr>
            <p:ph type="sldNum" sz="quarter" idx="5"/>
          </p:nvPr>
        </p:nvSpPr>
        <p:spPr>
          <a:ln/>
        </p:spPr>
        <p:txBody>
          <a:bodyPr lIns="0" tIns="0" rIns="0" bIns="0" anchor="b" anchorCtr="0">
            <a:noAutofit/>
          </a:bodyPr>
          <a:lstStyle/>
          <a:p>
            <a:pPr lvl="0"/>
            <a:fld id="{6BA626E2-A304-D94F-8CCB-F0A4566DD11A}" type="slidenum">
              <a:t>9</a:t>
            </a:fld>
            <a:endParaRPr lang="en-US"/>
          </a:p>
        </p:txBody>
      </p:sp>
      <p:sp>
        <p:nvSpPr>
          <p:cNvPr id="2" name="Slide Image Placeholder 1">
            <a:extLst>
              <a:ext uri="{FF2B5EF4-FFF2-40B4-BE49-F238E27FC236}">
                <a16:creationId xmlns:a16="http://schemas.microsoft.com/office/drawing/2014/main" id="{6ED823E8-8A6D-2D4B-A573-57A9526556FC}"/>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188676EF-3101-EF4A-87A1-C2F7DB9A3251}"/>
              </a:ext>
            </a:extLst>
          </p:cNvPr>
          <p:cNvSpPr txBox="1">
            <a:spLocks noGrp="1"/>
          </p:cNvSpPr>
          <p:nvPr>
            <p:ph type="body" sz="quarter" idx="1"/>
          </p:nvPr>
        </p:nvSpPr>
        <p:spPr/>
        <p:txBody>
          <a:bodyPr>
            <a:spAutoFit/>
          </a:bodyPr>
          <a:lstStyle/>
          <a:p>
            <a:pPr marL="0" marR="0" lvl="0" indent="0" algn="l" hangingPunct="0">
              <a:lnSpc>
                <a:spcPct val="100000"/>
              </a:lnSpc>
              <a:spcBef>
                <a:spcPts val="0"/>
              </a:spcBef>
              <a:spcAft>
                <a:spcPts val="1440"/>
              </a:spcAft>
              <a:buSzPct val="45000"/>
              <a:buFont typeface="StarSymbol"/>
              <a:buNone/>
              <a:tabLst/>
            </a:pPr>
            <a:r>
              <a:rPr lang="en-US" sz="1200" b="0" i="0" u="none" strike="noStrike" kern="1200" cap="none" dirty="0">
                <a:ln>
                  <a:noFill/>
                </a:ln>
                <a:latin typeface="Arial" pitchFamily="34"/>
                <a:ea typeface="Arial" pitchFamily="34"/>
                <a:cs typeface="Arial" pitchFamily="34"/>
              </a:rPr>
              <a:t>Our bottom-up example is a simple classification task – Is this an image of a dog or a cat?  </a:t>
            </a:r>
          </a:p>
          <a:p>
            <a:pPr marL="0" marR="0" lvl="0" indent="0" algn="l" hangingPunct="0">
              <a:lnSpc>
                <a:spcPct val="100000"/>
              </a:lnSpc>
              <a:spcBef>
                <a:spcPts val="0"/>
              </a:spcBef>
              <a:spcAft>
                <a:spcPts val="1440"/>
              </a:spcAft>
              <a:buSzPct val="45000"/>
              <a:buFont typeface="StarSymbol"/>
              <a:buNone/>
              <a:tabLst/>
            </a:pPr>
            <a:endParaRPr lang="en-US" sz="1200" b="0" i="0" u="none" strike="noStrike" kern="1200" cap="none" dirty="0">
              <a:ln>
                <a:noFill/>
              </a:ln>
              <a:latin typeface="Arial" pitchFamily="34"/>
              <a:ea typeface="Arial" pitchFamily="34"/>
              <a:cs typeface="Arial" pitchFamily="34"/>
            </a:endParaRPr>
          </a:p>
          <a:p>
            <a:pPr marL="228600" marR="0" lvl="0" indent="-228600" algn="l" hangingPunct="0">
              <a:lnSpc>
                <a:spcPct val="100000"/>
              </a:lnSpc>
              <a:spcBef>
                <a:spcPts val="0"/>
              </a:spcBef>
              <a:spcAft>
                <a:spcPts val="1440"/>
              </a:spcAft>
              <a:buSzPct val="45000"/>
              <a:buFont typeface="StarSymbol"/>
              <a:buAutoNum type="arabicPeriod"/>
              <a:tabLst/>
            </a:pPr>
            <a:r>
              <a:rPr lang="en-US" sz="1200" b="0" i="0" u="none" strike="noStrike" kern="1200" cap="none" dirty="0">
                <a:ln>
                  <a:noFill/>
                </a:ln>
                <a:latin typeface="Arial" pitchFamily="34"/>
                <a:ea typeface="Arial" pitchFamily="34"/>
                <a:cs typeface="Arial" pitchFamily="34"/>
              </a:rPr>
              <a:t>We start with a mathematical function capable of mapping an image to its corresponding label.</a:t>
            </a:r>
          </a:p>
          <a:p>
            <a:pPr marL="228600" marR="0" lvl="0" indent="-228600" algn="l" hangingPunct="0">
              <a:lnSpc>
                <a:spcPct val="100000"/>
              </a:lnSpc>
              <a:spcBef>
                <a:spcPts val="0"/>
              </a:spcBef>
              <a:spcAft>
                <a:spcPts val="1440"/>
              </a:spcAft>
              <a:buSzPct val="45000"/>
              <a:buFont typeface="StarSymbol"/>
              <a:buAutoNum type="arabicPeriod"/>
              <a:tabLst/>
            </a:pPr>
            <a:r>
              <a:rPr lang="en-US" sz="1200" b="0" i="0" u="none" strike="noStrike" kern="1200" cap="none" dirty="0">
                <a:ln>
                  <a:noFill/>
                </a:ln>
                <a:latin typeface="Arial" pitchFamily="34"/>
                <a:ea typeface="Arial" pitchFamily="34"/>
                <a:cs typeface="Arial" pitchFamily="34"/>
              </a:rPr>
              <a:t>We then present the function with an image and it, in turn, responds</a:t>
            </a:r>
          </a:p>
          <a:p>
            <a:pPr marL="228600" marR="0" lvl="0" indent="-228600" algn="l" hangingPunct="0">
              <a:lnSpc>
                <a:spcPct val="100000"/>
              </a:lnSpc>
              <a:spcBef>
                <a:spcPts val="0"/>
              </a:spcBef>
              <a:spcAft>
                <a:spcPts val="1440"/>
              </a:spcAft>
              <a:buSzPct val="45000"/>
              <a:buFont typeface="StarSymbol"/>
              <a:buAutoNum type="arabicPeriod"/>
              <a:tabLst/>
            </a:pPr>
            <a:r>
              <a:rPr lang="en-US" sz="1200" b="0" i="0" u="none" strike="noStrike" kern="1200" cap="none" dirty="0">
                <a:ln>
                  <a:noFill/>
                </a:ln>
                <a:latin typeface="Arial" pitchFamily="34"/>
                <a:ea typeface="Arial" pitchFamily="34"/>
                <a:cs typeface="Arial" pitchFamily="34"/>
              </a:rPr>
              <a:t>with a prediction – that this image is a cat.</a:t>
            </a:r>
          </a:p>
          <a:p>
            <a:pPr marL="0" marR="0" lvl="0" indent="0" algn="l" hangingPunct="0">
              <a:lnSpc>
                <a:spcPct val="100000"/>
              </a:lnSpc>
              <a:spcBef>
                <a:spcPts val="0"/>
              </a:spcBef>
              <a:spcAft>
                <a:spcPts val="1440"/>
              </a:spcAft>
              <a:buSzPct val="45000"/>
              <a:buFont typeface="StarSymbol"/>
              <a:buNone/>
              <a:tabLst/>
            </a:pPr>
            <a:endParaRPr lang="en-US" sz="1200" b="0" i="0" u="none" strike="noStrike" kern="1200" cap="none" dirty="0">
              <a:ln>
                <a:noFill/>
              </a:ln>
              <a:latin typeface="Arial" pitchFamily="34"/>
              <a:ea typeface="Arial" pitchFamily="34"/>
              <a:cs typeface="Arial" pitchFamily="34"/>
            </a:endParaRPr>
          </a:p>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2684C-DB63-4BB5-AB1B-EA8CC8D38BD2}"/>
              </a:ext>
            </a:extLst>
          </p:cNvPr>
          <p:cNvSpPr>
            <a:spLocks noGrp="1"/>
          </p:cNvSpPr>
          <p:nvPr>
            <p:ph type="ctrTitle"/>
          </p:nvPr>
        </p:nvSpPr>
        <p:spPr>
          <a:xfrm>
            <a:off x="1524000" y="1122364"/>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E8919B-AE39-4501-9EC4-D20DA6841C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D4AB87-487E-47D4-9E7E-07D97D9E8B96}"/>
              </a:ext>
            </a:extLst>
          </p:cNvPr>
          <p:cNvSpPr>
            <a:spLocks noGrp="1"/>
          </p:cNvSpPr>
          <p:nvPr>
            <p:ph type="dt" sz="half" idx="10"/>
          </p:nvPr>
        </p:nvSpPr>
        <p:spPr/>
        <p:txBody>
          <a:bodyPr/>
          <a:lstStyle/>
          <a:p>
            <a:fld id="{C3F78080-8D0A-4BE8-A5B4-CB115102D524}" type="datetimeFigureOut">
              <a:rPr lang="en-US" smtClean="0"/>
              <a:t>2/2/2022</a:t>
            </a:fld>
            <a:endParaRPr lang="en-US"/>
          </a:p>
        </p:txBody>
      </p:sp>
      <p:sp>
        <p:nvSpPr>
          <p:cNvPr id="5" name="Footer Placeholder 4">
            <a:extLst>
              <a:ext uri="{FF2B5EF4-FFF2-40B4-BE49-F238E27FC236}">
                <a16:creationId xmlns:a16="http://schemas.microsoft.com/office/drawing/2014/main" id="{18FFE1B3-DDE5-4257-8364-DB3A438FEA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9F69F0-EED2-470F-92B0-78761E1E130E}"/>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389445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5C9FC-5E7D-4F82-A4BA-C4C54B5D96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EEEE6E-830B-46FF-A5FF-9F4B8B4EBD7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574615-9F13-4F16-B1A2-EB2DDAB2FC1E}"/>
              </a:ext>
            </a:extLst>
          </p:cNvPr>
          <p:cNvSpPr>
            <a:spLocks noGrp="1"/>
          </p:cNvSpPr>
          <p:nvPr>
            <p:ph type="dt" sz="half" idx="10"/>
          </p:nvPr>
        </p:nvSpPr>
        <p:spPr/>
        <p:txBody>
          <a:bodyPr/>
          <a:lstStyle/>
          <a:p>
            <a:fld id="{C3F78080-8D0A-4BE8-A5B4-CB115102D524}" type="datetimeFigureOut">
              <a:rPr lang="en-US" smtClean="0"/>
              <a:t>2/2/2022</a:t>
            </a:fld>
            <a:endParaRPr lang="en-US"/>
          </a:p>
        </p:txBody>
      </p:sp>
      <p:sp>
        <p:nvSpPr>
          <p:cNvPr id="5" name="Footer Placeholder 4">
            <a:extLst>
              <a:ext uri="{FF2B5EF4-FFF2-40B4-BE49-F238E27FC236}">
                <a16:creationId xmlns:a16="http://schemas.microsoft.com/office/drawing/2014/main" id="{1C0843AD-296F-433C-94FF-BCF8F52B58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6EF61D-D306-4D07-92FE-55DD063FB7AB}"/>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247381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1A4E75-3889-4340-800F-011D4A5C0B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E356D4-47BB-43BC-A7A2-BBC2A420865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969678-4C26-400A-95F7-FF545DD98796}"/>
              </a:ext>
            </a:extLst>
          </p:cNvPr>
          <p:cNvSpPr>
            <a:spLocks noGrp="1"/>
          </p:cNvSpPr>
          <p:nvPr>
            <p:ph type="dt" sz="half" idx="10"/>
          </p:nvPr>
        </p:nvSpPr>
        <p:spPr/>
        <p:txBody>
          <a:bodyPr/>
          <a:lstStyle/>
          <a:p>
            <a:fld id="{C3F78080-8D0A-4BE8-A5B4-CB115102D524}" type="datetimeFigureOut">
              <a:rPr lang="en-US" smtClean="0"/>
              <a:t>2/2/2022</a:t>
            </a:fld>
            <a:endParaRPr lang="en-US"/>
          </a:p>
        </p:txBody>
      </p:sp>
      <p:sp>
        <p:nvSpPr>
          <p:cNvPr id="5" name="Footer Placeholder 4">
            <a:extLst>
              <a:ext uri="{FF2B5EF4-FFF2-40B4-BE49-F238E27FC236}">
                <a16:creationId xmlns:a16="http://schemas.microsoft.com/office/drawing/2014/main" id="{FF56AD8B-6439-4CC8-AA2C-7C3478A74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0A97E-015C-4D16-AB0B-3C89C66CF843}"/>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465595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7D5B2-A0E8-4606-BB87-00CDF741A2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CF8E86-1B4C-400B-BA0C-3BEFDA4B85C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042DE7-2F39-4B6B-AB73-52DA75CC82D2}"/>
              </a:ext>
            </a:extLst>
          </p:cNvPr>
          <p:cNvSpPr>
            <a:spLocks noGrp="1"/>
          </p:cNvSpPr>
          <p:nvPr>
            <p:ph type="dt" sz="half" idx="10"/>
          </p:nvPr>
        </p:nvSpPr>
        <p:spPr/>
        <p:txBody>
          <a:bodyPr/>
          <a:lstStyle/>
          <a:p>
            <a:fld id="{C3F78080-8D0A-4BE8-A5B4-CB115102D524}" type="datetimeFigureOut">
              <a:rPr lang="en-US" smtClean="0"/>
              <a:t>2/2/2022</a:t>
            </a:fld>
            <a:endParaRPr lang="en-US"/>
          </a:p>
        </p:txBody>
      </p:sp>
      <p:sp>
        <p:nvSpPr>
          <p:cNvPr id="5" name="Footer Placeholder 4">
            <a:extLst>
              <a:ext uri="{FF2B5EF4-FFF2-40B4-BE49-F238E27FC236}">
                <a16:creationId xmlns:a16="http://schemas.microsoft.com/office/drawing/2014/main" id="{60879535-39D9-493A-99CF-1A952242A7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242DA4-9B68-47FA-8C5D-37E0D6BD7B83}"/>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151131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6411F-6DBD-4104-A585-393ACA64FBF3}"/>
              </a:ext>
            </a:extLst>
          </p:cNvPr>
          <p:cNvSpPr>
            <a:spLocks noGrp="1"/>
          </p:cNvSpPr>
          <p:nvPr>
            <p:ph type="title"/>
          </p:nvPr>
        </p:nvSpPr>
        <p:spPr>
          <a:xfrm>
            <a:off x="831850" y="1709739"/>
            <a:ext cx="10515600" cy="2852738"/>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896B37-A832-4D13-9CF5-A20746F7337C}"/>
              </a:ext>
            </a:extLst>
          </p:cNvPr>
          <p:cNvSpPr>
            <a:spLocks noGrp="1"/>
          </p:cNvSpPr>
          <p:nvPr>
            <p:ph type="body" idx="1"/>
          </p:nvPr>
        </p:nvSpPr>
        <p:spPr>
          <a:xfrm>
            <a:off x="831850" y="4589464"/>
            <a:ext cx="10515600" cy="150018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4ED4988-7424-40B1-BF41-8EDE4281094C}"/>
              </a:ext>
            </a:extLst>
          </p:cNvPr>
          <p:cNvSpPr>
            <a:spLocks noGrp="1"/>
          </p:cNvSpPr>
          <p:nvPr>
            <p:ph type="dt" sz="half" idx="10"/>
          </p:nvPr>
        </p:nvSpPr>
        <p:spPr/>
        <p:txBody>
          <a:bodyPr/>
          <a:lstStyle/>
          <a:p>
            <a:fld id="{C3F78080-8D0A-4BE8-A5B4-CB115102D524}" type="datetimeFigureOut">
              <a:rPr lang="en-US" smtClean="0"/>
              <a:t>2/2/2022</a:t>
            </a:fld>
            <a:endParaRPr lang="en-US"/>
          </a:p>
        </p:txBody>
      </p:sp>
      <p:sp>
        <p:nvSpPr>
          <p:cNvPr id="5" name="Footer Placeholder 4">
            <a:extLst>
              <a:ext uri="{FF2B5EF4-FFF2-40B4-BE49-F238E27FC236}">
                <a16:creationId xmlns:a16="http://schemas.microsoft.com/office/drawing/2014/main" id="{D6926544-0CF6-4224-BFA8-2A21D637C2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13C35-CE67-431A-B116-472F814BC352}"/>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186790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7B9F3-000F-4DBE-B7FF-E8F52B2388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1BE005-04DB-44FB-9E84-31D1A78FB200}"/>
              </a:ext>
            </a:extLst>
          </p:cNvPr>
          <p:cNvSpPr>
            <a:spLocks noGrp="1"/>
          </p:cNvSpPr>
          <p:nvPr>
            <p:ph sz="half" idx="1"/>
          </p:nvPr>
        </p:nvSpPr>
        <p:spPr>
          <a:xfrm>
            <a:off x="838200" y="1825626"/>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565D86-EF1A-4A53-8F91-E2D931D240B3}"/>
              </a:ext>
            </a:extLst>
          </p:cNvPr>
          <p:cNvSpPr>
            <a:spLocks noGrp="1"/>
          </p:cNvSpPr>
          <p:nvPr>
            <p:ph sz="half" idx="2"/>
          </p:nvPr>
        </p:nvSpPr>
        <p:spPr>
          <a:xfrm>
            <a:off x="6172200" y="1825626"/>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EDB972-9395-4A74-9B6D-3DFF7A1B68E7}"/>
              </a:ext>
            </a:extLst>
          </p:cNvPr>
          <p:cNvSpPr>
            <a:spLocks noGrp="1"/>
          </p:cNvSpPr>
          <p:nvPr>
            <p:ph type="dt" sz="half" idx="10"/>
          </p:nvPr>
        </p:nvSpPr>
        <p:spPr/>
        <p:txBody>
          <a:bodyPr/>
          <a:lstStyle/>
          <a:p>
            <a:fld id="{C3F78080-8D0A-4BE8-A5B4-CB115102D524}" type="datetimeFigureOut">
              <a:rPr lang="en-US" smtClean="0"/>
              <a:t>2/2/2022</a:t>
            </a:fld>
            <a:endParaRPr lang="en-US"/>
          </a:p>
        </p:txBody>
      </p:sp>
      <p:sp>
        <p:nvSpPr>
          <p:cNvPr id="6" name="Footer Placeholder 5">
            <a:extLst>
              <a:ext uri="{FF2B5EF4-FFF2-40B4-BE49-F238E27FC236}">
                <a16:creationId xmlns:a16="http://schemas.microsoft.com/office/drawing/2014/main" id="{A1E29B0E-436C-42C5-B41C-977E9DB44C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904D87-C8B0-40AE-AABE-67CFB6A1C08D}"/>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768068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0A37-5C3C-422A-A852-0BF000049CFE}"/>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181F9C-EAEF-4CE5-A8CF-2B4587165334}"/>
              </a:ext>
            </a:extLst>
          </p:cNvPr>
          <p:cNvSpPr>
            <a:spLocks noGrp="1"/>
          </p:cNvSpPr>
          <p:nvPr>
            <p:ph type="body" idx="1"/>
          </p:nvPr>
        </p:nvSpPr>
        <p:spPr>
          <a:xfrm>
            <a:off x="839790" y="1681163"/>
            <a:ext cx="5157787" cy="823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6E86B0B-D98A-4958-8D4A-4CA9B72DAAC9}"/>
              </a:ext>
            </a:extLst>
          </p:cNvPr>
          <p:cNvSpPr>
            <a:spLocks noGrp="1"/>
          </p:cNvSpPr>
          <p:nvPr>
            <p:ph sz="half" idx="2"/>
          </p:nvPr>
        </p:nvSpPr>
        <p:spPr>
          <a:xfrm>
            <a:off x="839790" y="2505076"/>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25A79F-F675-466F-96EC-B25FE0C0397C}"/>
              </a:ext>
            </a:extLst>
          </p:cNvPr>
          <p:cNvSpPr>
            <a:spLocks noGrp="1"/>
          </p:cNvSpPr>
          <p:nvPr>
            <p:ph type="body" sz="quarter" idx="3"/>
          </p:nvPr>
        </p:nvSpPr>
        <p:spPr>
          <a:xfrm>
            <a:off x="6172200" y="1681163"/>
            <a:ext cx="5183188" cy="823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F3B634E-05FC-4F83-85D3-4EF2A81A2C3C}"/>
              </a:ext>
            </a:extLst>
          </p:cNvPr>
          <p:cNvSpPr>
            <a:spLocks noGrp="1"/>
          </p:cNvSpPr>
          <p:nvPr>
            <p:ph sz="quarter" idx="4"/>
          </p:nvPr>
        </p:nvSpPr>
        <p:spPr>
          <a:xfrm>
            <a:off x="6172200" y="2505076"/>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E459E6-B93E-4E96-B4E4-9AC5E4DD9347}"/>
              </a:ext>
            </a:extLst>
          </p:cNvPr>
          <p:cNvSpPr>
            <a:spLocks noGrp="1"/>
          </p:cNvSpPr>
          <p:nvPr>
            <p:ph type="dt" sz="half" idx="10"/>
          </p:nvPr>
        </p:nvSpPr>
        <p:spPr/>
        <p:txBody>
          <a:bodyPr/>
          <a:lstStyle/>
          <a:p>
            <a:fld id="{C3F78080-8D0A-4BE8-A5B4-CB115102D524}" type="datetimeFigureOut">
              <a:rPr lang="en-US" smtClean="0"/>
              <a:t>2/2/2022</a:t>
            </a:fld>
            <a:endParaRPr lang="en-US"/>
          </a:p>
        </p:txBody>
      </p:sp>
      <p:sp>
        <p:nvSpPr>
          <p:cNvPr id="8" name="Footer Placeholder 7">
            <a:extLst>
              <a:ext uri="{FF2B5EF4-FFF2-40B4-BE49-F238E27FC236}">
                <a16:creationId xmlns:a16="http://schemas.microsoft.com/office/drawing/2014/main" id="{10327404-C4FC-4EEE-84BA-E646B4BCE8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9345FF-4FD5-4C8C-B71B-5221BE029175}"/>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881469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B0150-3702-4A0F-AEFD-D0BC1B54D0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42146D-84A0-4112-91FE-8543D053FCEA}"/>
              </a:ext>
            </a:extLst>
          </p:cNvPr>
          <p:cNvSpPr>
            <a:spLocks noGrp="1"/>
          </p:cNvSpPr>
          <p:nvPr>
            <p:ph type="dt" sz="half" idx="10"/>
          </p:nvPr>
        </p:nvSpPr>
        <p:spPr/>
        <p:txBody>
          <a:bodyPr/>
          <a:lstStyle/>
          <a:p>
            <a:fld id="{C3F78080-8D0A-4BE8-A5B4-CB115102D524}" type="datetimeFigureOut">
              <a:rPr lang="en-US" smtClean="0"/>
              <a:t>2/2/2022</a:t>
            </a:fld>
            <a:endParaRPr lang="en-US"/>
          </a:p>
        </p:txBody>
      </p:sp>
      <p:sp>
        <p:nvSpPr>
          <p:cNvPr id="4" name="Footer Placeholder 3">
            <a:extLst>
              <a:ext uri="{FF2B5EF4-FFF2-40B4-BE49-F238E27FC236}">
                <a16:creationId xmlns:a16="http://schemas.microsoft.com/office/drawing/2014/main" id="{12EAC337-3DB8-4E6C-A5AF-F5A97A731B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0C96F2F-2C34-461C-BE18-5F0E6CE8D9BB}"/>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190849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F92C5B-03B6-4DBF-B0EA-9D0B3A9788C0}"/>
              </a:ext>
            </a:extLst>
          </p:cNvPr>
          <p:cNvSpPr>
            <a:spLocks noGrp="1"/>
          </p:cNvSpPr>
          <p:nvPr>
            <p:ph type="dt" sz="half" idx="10"/>
          </p:nvPr>
        </p:nvSpPr>
        <p:spPr/>
        <p:txBody>
          <a:bodyPr/>
          <a:lstStyle/>
          <a:p>
            <a:fld id="{C3F78080-8D0A-4BE8-A5B4-CB115102D524}" type="datetimeFigureOut">
              <a:rPr lang="en-US" smtClean="0"/>
              <a:t>2/2/2022</a:t>
            </a:fld>
            <a:endParaRPr lang="en-US"/>
          </a:p>
        </p:txBody>
      </p:sp>
      <p:sp>
        <p:nvSpPr>
          <p:cNvPr id="3" name="Footer Placeholder 2">
            <a:extLst>
              <a:ext uri="{FF2B5EF4-FFF2-40B4-BE49-F238E27FC236}">
                <a16:creationId xmlns:a16="http://schemas.microsoft.com/office/drawing/2014/main" id="{34EE6B82-E70A-460F-B74E-03C63B4416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16CE36-EEE1-443D-A79C-E7C6050854A1}"/>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690515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8A86C-F399-4C06-8DE2-9FBB8E2B1123}"/>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C9D081-D466-46B3-9CF5-421700B28C8B}"/>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57FDD7-D72A-43C9-9138-7F80D1F62930}"/>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F27DE4-0049-413E-8B25-4777FA7CB0CB}"/>
              </a:ext>
            </a:extLst>
          </p:cNvPr>
          <p:cNvSpPr>
            <a:spLocks noGrp="1"/>
          </p:cNvSpPr>
          <p:nvPr>
            <p:ph type="dt" sz="half" idx="10"/>
          </p:nvPr>
        </p:nvSpPr>
        <p:spPr/>
        <p:txBody>
          <a:bodyPr/>
          <a:lstStyle/>
          <a:p>
            <a:fld id="{C3F78080-8D0A-4BE8-A5B4-CB115102D524}" type="datetimeFigureOut">
              <a:rPr lang="en-US" smtClean="0"/>
              <a:t>2/2/2022</a:t>
            </a:fld>
            <a:endParaRPr lang="en-US"/>
          </a:p>
        </p:txBody>
      </p:sp>
      <p:sp>
        <p:nvSpPr>
          <p:cNvPr id="6" name="Footer Placeholder 5">
            <a:extLst>
              <a:ext uri="{FF2B5EF4-FFF2-40B4-BE49-F238E27FC236}">
                <a16:creationId xmlns:a16="http://schemas.microsoft.com/office/drawing/2014/main" id="{9C1934AD-2CA6-4F93-87F8-25E6408E02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3D0281-C70D-44F6-B040-EA019FC72FB1}"/>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823592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90AF0-DF1D-48BF-AB0C-F38347C59553}"/>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3E94B2-95B5-43F5-8188-9D330A07DEB9}"/>
              </a:ext>
            </a:extLst>
          </p:cNvPr>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879592F-2616-40F3-AC77-8EF1F76FD4B3}"/>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A8B7A22-F1A0-4246-89EF-C491DB8B7EEC}"/>
              </a:ext>
            </a:extLst>
          </p:cNvPr>
          <p:cNvSpPr>
            <a:spLocks noGrp="1"/>
          </p:cNvSpPr>
          <p:nvPr>
            <p:ph type="dt" sz="half" idx="10"/>
          </p:nvPr>
        </p:nvSpPr>
        <p:spPr/>
        <p:txBody>
          <a:bodyPr/>
          <a:lstStyle/>
          <a:p>
            <a:fld id="{C3F78080-8D0A-4BE8-A5B4-CB115102D524}" type="datetimeFigureOut">
              <a:rPr lang="en-US" smtClean="0"/>
              <a:t>2/2/2022</a:t>
            </a:fld>
            <a:endParaRPr lang="en-US"/>
          </a:p>
        </p:txBody>
      </p:sp>
      <p:sp>
        <p:nvSpPr>
          <p:cNvPr id="6" name="Footer Placeholder 5">
            <a:extLst>
              <a:ext uri="{FF2B5EF4-FFF2-40B4-BE49-F238E27FC236}">
                <a16:creationId xmlns:a16="http://schemas.microsoft.com/office/drawing/2014/main" id="{6CE62074-D03B-4A50-B770-3A41DC7572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FF0ADC-D6CD-4B61-8016-D702946DAD80}"/>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413401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10FFD0-7857-451F-8AE0-DA9E500BB54E}"/>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C4ACA8-C76D-482A-8293-DAD8FA2F1CFA}"/>
              </a:ext>
            </a:extLst>
          </p:cNvPr>
          <p:cNvSpPr>
            <a:spLocks noGrp="1"/>
          </p:cNvSpPr>
          <p:nvPr>
            <p:ph type="body" idx="1"/>
          </p:nvPr>
        </p:nvSpPr>
        <p:spPr>
          <a:xfrm>
            <a:off x="838200" y="1825626"/>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273946-D7BF-42B4-9F78-4E864C280B68}"/>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F78080-8D0A-4BE8-A5B4-CB115102D524}" type="datetimeFigureOut">
              <a:rPr lang="en-US" smtClean="0"/>
              <a:t>2/2/2022</a:t>
            </a:fld>
            <a:endParaRPr lang="en-US"/>
          </a:p>
        </p:txBody>
      </p:sp>
      <p:sp>
        <p:nvSpPr>
          <p:cNvPr id="5" name="Footer Placeholder 4">
            <a:extLst>
              <a:ext uri="{FF2B5EF4-FFF2-40B4-BE49-F238E27FC236}">
                <a16:creationId xmlns:a16="http://schemas.microsoft.com/office/drawing/2014/main" id="{A5D4936E-3F92-4F19-A0C6-99600DF87A88}"/>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337F97-0280-4C8D-A957-C572AC6E3F0A}"/>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0C5243-D3B1-4D94-A79A-4B9F4981AD96}" type="slidenum">
              <a:rPr lang="en-US" smtClean="0"/>
              <a:t>‹#›</a:t>
            </a:fld>
            <a:endParaRPr lang="en-US"/>
          </a:p>
        </p:txBody>
      </p:sp>
    </p:spTree>
    <p:extLst>
      <p:ext uri="{BB962C8B-B14F-4D97-AF65-F5344CB8AC3E}">
        <p14:creationId xmlns:p14="http://schemas.microsoft.com/office/powerpoint/2010/main" val="259093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0.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98BC2D2-CCF7-4C63-8489-B46BF394FCA2}"/>
              </a:ext>
            </a:extLst>
          </p:cNvPr>
          <p:cNvSpPr>
            <a:spLocks noGrp="1"/>
          </p:cNvSpPr>
          <p:nvPr>
            <p:ph type="body" idx="1"/>
          </p:nvPr>
        </p:nvSpPr>
        <p:spPr>
          <a:xfrm>
            <a:off x="844550" y="5105707"/>
            <a:ext cx="10515600" cy="670560"/>
          </a:xfrm>
        </p:spPr>
        <p:txBody>
          <a:bodyPr/>
          <a:lstStyle/>
          <a:p>
            <a:r>
              <a:rPr lang="en-US" dirty="0">
                <a:latin typeface="Palatino Linotype" panose="02040502050505030304" pitchFamily="18" charset="0"/>
                <a:cs typeface="Segoe UI" panose="020B0502040204020203" pitchFamily="34" charset="0"/>
              </a:rPr>
              <a:t>What is AI – Part 3</a:t>
            </a:r>
          </a:p>
        </p:txBody>
      </p:sp>
      <p:pic>
        <p:nvPicPr>
          <p:cNvPr id="7" name="Picture 6" descr="A picture containing text, clipart&#10;&#10;Description automatically generated">
            <a:extLst>
              <a:ext uri="{FF2B5EF4-FFF2-40B4-BE49-F238E27FC236}">
                <a16:creationId xmlns:a16="http://schemas.microsoft.com/office/drawing/2014/main" id="{77FCCB67-39FD-4BE1-9A26-C0B1DF41088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44551" y="3633112"/>
            <a:ext cx="6154487" cy="1268482"/>
          </a:xfrm>
          <a:prstGeom prst="rect">
            <a:avLst/>
          </a:prstGeom>
        </p:spPr>
      </p:pic>
    </p:spTree>
    <p:extLst>
      <p:ext uri="{BB962C8B-B14F-4D97-AF65-F5344CB8AC3E}">
        <p14:creationId xmlns:p14="http://schemas.microsoft.com/office/powerpoint/2010/main" val="422941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E9A36835-422E-2044-94A9-5253F32E5E50}"/>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7" name="TextBox 6">
            <a:extLst>
              <a:ext uri="{FF2B5EF4-FFF2-40B4-BE49-F238E27FC236}">
                <a16:creationId xmlns:a16="http://schemas.microsoft.com/office/drawing/2014/main" id="{95FD8244-97D3-0748-AD0E-B78C6D249FD6}"/>
              </a:ext>
            </a:extLst>
          </p:cNvPr>
          <p:cNvSpPr txBox="1"/>
          <p:nvPr/>
        </p:nvSpPr>
        <p:spPr>
          <a:xfrm>
            <a:off x="4396328" y="2608645"/>
            <a:ext cx="3399633" cy="110442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mj-lt"/>
                <a:ea typeface="Arial" pitchFamily="34"/>
                <a:cs typeface="Arial" pitchFamily="34"/>
              </a:rPr>
              <a:t>Mathematical function mapping image to label</a:t>
            </a:r>
            <a:br>
              <a:rPr lang="en-US" sz="2176" dirty="0">
                <a:latin typeface="+mj-lt"/>
                <a:ea typeface="Arial" pitchFamily="34"/>
                <a:cs typeface="Arial" pitchFamily="34"/>
              </a:rPr>
            </a:br>
            <a:r>
              <a:rPr lang="en-US" sz="2176" dirty="0">
                <a:latin typeface="+mj-lt"/>
                <a:ea typeface="Arial" pitchFamily="34"/>
                <a:cs typeface="Arial" pitchFamily="34"/>
              </a:rPr>
              <a:t>(“cat” or “dog”)</a:t>
            </a:r>
          </a:p>
        </p:txBody>
      </p:sp>
      <p:sp>
        <p:nvSpPr>
          <p:cNvPr id="9" name="TextBox 8">
            <a:extLst>
              <a:ext uri="{FF2B5EF4-FFF2-40B4-BE49-F238E27FC236}">
                <a16:creationId xmlns:a16="http://schemas.microsoft.com/office/drawing/2014/main" id="{408DB6E7-E10A-4D4D-A92A-118D2D2F953D}"/>
              </a:ext>
            </a:extLst>
          </p:cNvPr>
          <p:cNvSpPr txBox="1"/>
          <p:nvPr/>
        </p:nvSpPr>
        <p:spPr>
          <a:xfrm>
            <a:off x="4298393" y="5244066"/>
            <a:ext cx="4023665" cy="1104420"/>
          </a:xfrm>
          <a:prstGeom prst="rect">
            <a:avLst/>
          </a:prstGeom>
          <a:noFill/>
          <a:ln>
            <a:noFill/>
          </a:ln>
        </p:spPr>
        <p:txBody>
          <a:bodyPr wrap="square" lIns="81612" tIns="40806" rIns="81612" bIns="40806" anchorCtr="0" compatLnSpc="0">
            <a:spAutoFit/>
          </a:bodyPr>
          <a:lstStyle/>
          <a:p>
            <a:pPr hangingPunct="0">
              <a:spcAft>
                <a:spcPts val="1306"/>
              </a:spcAft>
            </a:pPr>
            <a:r>
              <a:rPr lang="en-US" sz="2176" dirty="0">
                <a:latin typeface="+mj-lt"/>
                <a:ea typeface="Arial" pitchFamily="34"/>
                <a:cs typeface="Arial" pitchFamily="34"/>
              </a:rPr>
              <a:t>Special numerical values in the function are “knobs” we can turn to adjust the outputs.</a:t>
            </a:r>
          </a:p>
        </p:txBody>
      </p:sp>
      <p:sp>
        <p:nvSpPr>
          <p:cNvPr id="10" name="Freeform 9">
            <a:extLst>
              <a:ext uri="{FF2B5EF4-FFF2-40B4-BE49-F238E27FC236}">
                <a16:creationId xmlns:a16="http://schemas.microsoft.com/office/drawing/2014/main" id="{71300D40-4B7F-9040-8ABB-03E9CC92652D}"/>
              </a:ext>
            </a:extLst>
          </p:cNvPr>
          <p:cNvSpPr/>
          <p:nvPr/>
        </p:nvSpPr>
        <p:spPr>
          <a:xfrm>
            <a:off x="5290795" y="4734807"/>
            <a:ext cx="497181" cy="497181"/>
          </a:xfrm>
          <a:custGeom>
            <a:avLst/>
            <a:gdLst/>
            <a:ahLst/>
            <a:cxnLst>
              <a:cxn ang="3cd4">
                <a:pos x="hc" y="t"/>
              </a:cxn>
              <a:cxn ang="cd2">
                <a:pos x="l" y="vc"/>
              </a:cxn>
              <a:cxn ang="cd4">
                <a:pos x="hc" y="b"/>
              </a:cxn>
              <a:cxn ang="0">
                <a:pos x="r" y="vc"/>
              </a:cxn>
            </a:cxnLst>
            <a:rect l="l" t="t" r="r" b="b"/>
            <a:pathLst>
              <a:path w="1524" h="1524" fill="none">
                <a:moveTo>
                  <a:pt x="1524" y="1524"/>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1" name="Freeform 10">
            <a:extLst>
              <a:ext uri="{FF2B5EF4-FFF2-40B4-BE49-F238E27FC236}">
                <a16:creationId xmlns:a16="http://schemas.microsoft.com/office/drawing/2014/main" id="{141FA036-B39A-C746-99B2-2EB22E76C94E}"/>
              </a:ext>
            </a:extLst>
          </p:cNvPr>
          <p:cNvSpPr/>
          <p:nvPr/>
        </p:nvSpPr>
        <p:spPr>
          <a:xfrm>
            <a:off x="6096144" y="4817725"/>
            <a:ext cx="0" cy="414262"/>
          </a:xfrm>
          <a:custGeom>
            <a:avLst/>
            <a:gdLst/>
            <a:ahLst/>
            <a:cxnLst>
              <a:cxn ang="3cd4">
                <a:pos x="hc" y="t"/>
              </a:cxn>
              <a:cxn ang="cd2">
                <a:pos x="l" y="vc"/>
              </a:cxn>
              <a:cxn ang="cd4">
                <a:pos x="hc" y="b"/>
              </a:cxn>
              <a:cxn ang="0">
                <a:pos x="r" y="vc"/>
              </a:cxn>
            </a:cxnLst>
            <a:rect l="l" t="t" r="r" b="b"/>
            <a:pathLst>
              <a:path h="1270" fill="none">
                <a:moveTo>
                  <a:pt x="0" y="1270"/>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2" name="Freeform 11">
            <a:extLst>
              <a:ext uri="{FF2B5EF4-FFF2-40B4-BE49-F238E27FC236}">
                <a16:creationId xmlns:a16="http://schemas.microsoft.com/office/drawing/2014/main" id="{B5886D07-FD17-2B48-B542-0517AFC99B2E}"/>
              </a:ext>
            </a:extLst>
          </p:cNvPr>
          <p:cNvSpPr/>
          <p:nvPr/>
        </p:nvSpPr>
        <p:spPr>
          <a:xfrm>
            <a:off x="6409208" y="4743295"/>
            <a:ext cx="497181" cy="497181"/>
          </a:xfrm>
          <a:custGeom>
            <a:avLst/>
            <a:gdLst/>
            <a:ahLst/>
            <a:cxnLst>
              <a:cxn ang="3cd4">
                <a:pos x="hc" y="t"/>
              </a:cxn>
              <a:cxn ang="cd2">
                <a:pos x="l" y="vc"/>
              </a:cxn>
              <a:cxn ang="cd4">
                <a:pos x="hc" y="b"/>
              </a:cxn>
              <a:cxn ang="0">
                <a:pos x="r" y="vc"/>
              </a:cxn>
            </a:cxnLst>
            <a:rect l="l" t="t" r="r" b="b"/>
            <a:pathLst>
              <a:path w="1524" h="1524" fill="none">
                <a:moveTo>
                  <a:pt x="0" y="1524"/>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3" name="TextBox 12">
            <a:extLst>
              <a:ext uri="{FF2B5EF4-FFF2-40B4-BE49-F238E27FC236}">
                <a16:creationId xmlns:a16="http://schemas.microsoft.com/office/drawing/2014/main" id="{4121A245-B890-CE4B-92CD-25F7DF41ABB8}"/>
              </a:ext>
            </a:extLst>
          </p:cNvPr>
          <p:cNvSpPr txBox="1"/>
          <p:nvPr/>
        </p:nvSpPr>
        <p:spPr>
          <a:xfrm>
            <a:off x="8724008" y="4502048"/>
            <a:ext cx="1832326" cy="423080"/>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mj-lt"/>
                <a:ea typeface="Arial" pitchFamily="34"/>
                <a:cs typeface="Arial" pitchFamily="34"/>
              </a:rPr>
              <a:t>E.g.: </a:t>
            </a:r>
            <a:r>
              <a:rPr lang="en-US" sz="2176" i="1" dirty="0">
                <a:latin typeface="+mj-lt"/>
                <a:ea typeface="Arial" pitchFamily="34"/>
                <a:cs typeface="Arial" pitchFamily="34"/>
              </a:rPr>
              <a:t>y</a:t>
            </a:r>
            <a:r>
              <a:rPr lang="en-US" sz="2176" dirty="0">
                <a:latin typeface="+mj-lt"/>
                <a:ea typeface="Arial" pitchFamily="34"/>
                <a:cs typeface="Arial" pitchFamily="34"/>
              </a:rPr>
              <a:t> = </a:t>
            </a:r>
            <a:r>
              <a:rPr lang="en-US" sz="2176" i="1" dirty="0">
                <a:latin typeface="+mj-lt"/>
                <a:ea typeface="Arial" pitchFamily="34"/>
                <a:cs typeface="Arial" pitchFamily="34"/>
              </a:rPr>
              <a:t>mx</a:t>
            </a:r>
            <a:r>
              <a:rPr lang="en-US" sz="2176" dirty="0">
                <a:latin typeface="+mj-lt"/>
                <a:ea typeface="Arial" pitchFamily="34"/>
                <a:cs typeface="Arial" pitchFamily="34"/>
              </a:rPr>
              <a:t> + </a:t>
            </a:r>
            <a:r>
              <a:rPr lang="en-US" sz="2176" i="1" dirty="0">
                <a:latin typeface="+mj-lt"/>
                <a:ea typeface="Arial" pitchFamily="34"/>
                <a:cs typeface="Arial" pitchFamily="34"/>
              </a:rPr>
              <a:t>b</a:t>
            </a:r>
          </a:p>
        </p:txBody>
      </p:sp>
      <p:sp>
        <p:nvSpPr>
          <p:cNvPr id="14" name="Freeform 13">
            <a:extLst>
              <a:ext uri="{FF2B5EF4-FFF2-40B4-BE49-F238E27FC236}">
                <a16:creationId xmlns:a16="http://schemas.microsoft.com/office/drawing/2014/main" id="{8AAABE0A-EC29-3B45-92A6-F6B0B3D8D635}"/>
              </a:ext>
            </a:extLst>
          </p:cNvPr>
          <p:cNvSpPr/>
          <p:nvPr/>
        </p:nvSpPr>
        <p:spPr>
          <a:xfrm rot="20672401">
            <a:off x="8183211" y="5093954"/>
            <a:ext cx="1628651" cy="211539"/>
          </a:xfrm>
          <a:custGeom>
            <a:avLst/>
            <a:gdLst/>
            <a:ahLst/>
            <a:cxnLst>
              <a:cxn ang="3cd4">
                <a:pos x="hc" y="t"/>
              </a:cxn>
              <a:cxn ang="cd2">
                <a:pos x="l" y="vc"/>
              </a:cxn>
              <a:cxn ang="cd4">
                <a:pos x="hc" y="b"/>
              </a:cxn>
              <a:cxn ang="0">
                <a:pos x="r" y="vc"/>
              </a:cxn>
            </a:cxnLst>
            <a:rect l="l" t="t" r="r" b="b"/>
            <a:pathLst>
              <a:path w="4990" h="649">
                <a:moveTo>
                  <a:pt x="0" y="402"/>
                </a:moveTo>
                <a:cubicBezTo>
                  <a:pt x="0" y="402"/>
                  <a:pt x="2961" y="1169"/>
                  <a:pt x="4990" y="0"/>
                </a:cubicBez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5" name="Freeform 14">
            <a:extLst>
              <a:ext uri="{FF2B5EF4-FFF2-40B4-BE49-F238E27FC236}">
                <a16:creationId xmlns:a16="http://schemas.microsoft.com/office/drawing/2014/main" id="{13AFAB8A-D9DE-B24D-8A5D-E556ACDA1E42}"/>
              </a:ext>
            </a:extLst>
          </p:cNvPr>
          <p:cNvSpPr/>
          <p:nvPr/>
        </p:nvSpPr>
        <p:spPr>
          <a:xfrm rot="20767305">
            <a:off x="8215567" y="5118940"/>
            <a:ext cx="2254452" cy="255609"/>
          </a:xfrm>
          <a:custGeom>
            <a:avLst/>
            <a:gdLst/>
            <a:ahLst/>
            <a:cxnLst>
              <a:cxn ang="3cd4">
                <a:pos x="hc" y="t"/>
              </a:cxn>
              <a:cxn ang="cd2">
                <a:pos x="l" y="vc"/>
              </a:cxn>
              <a:cxn ang="cd4">
                <a:pos x="hc" y="b"/>
              </a:cxn>
              <a:cxn ang="0">
                <a:pos x="r" y="vc"/>
              </a:cxn>
            </a:cxnLst>
            <a:rect l="l" t="t" r="r" b="b"/>
            <a:pathLst>
              <a:path w="6907" h="784">
                <a:moveTo>
                  <a:pt x="0" y="176"/>
                </a:moveTo>
                <a:cubicBezTo>
                  <a:pt x="0" y="176"/>
                  <a:pt x="4334" y="1654"/>
                  <a:pt x="6907" y="0"/>
                </a:cubicBez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grpSp>
        <p:nvGrpSpPr>
          <p:cNvPr id="19" name="Group 18">
            <a:extLst>
              <a:ext uri="{FF2B5EF4-FFF2-40B4-BE49-F238E27FC236}">
                <a16:creationId xmlns:a16="http://schemas.microsoft.com/office/drawing/2014/main" id="{17BF7BC1-B149-401B-A5AA-F302D605F847}"/>
              </a:ext>
            </a:extLst>
          </p:cNvPr>
          <p:cNvGrpSpPr/>
          <p:nvPr/>
        </p:nvGrpSpPr>
        <p:grpSpPr>
          <a:xfrm>
            <a:off x="5135734" y="170528"/>
            <a:ext cx="1823868" cy="1626007"/>
            <a:chOff x="5852517" y="176072"/>
            <a:chExt cx="2011320" cy="1793124"/>
          </a:xfrm>
        </p:grpSpPr>
        <p:sp>
          <p:nvSpPr>
            <p:cNvPr id="20" name="TextBox 19">
              <a:extLst>
                <a:ext uri="{FF2B5EF4-FFF2-40B4-BE49-F238E27FC236}">
                  <a16:creationId xmlns:a16="http://schemas.microsoft.com/office/drawing/2014/main" id="{610C20B6-D3EC-42F0-B027-5E1F686F865F}"/>
                </a:ext>
              </a:extLst>
            </p:cNvPr>
            <p:cNvSpPr txBox="1"/>
            <p:nvPr/>
          </p:nvSpPr>
          <p:spPr>
            <a:xfrm>
              <a:off x="5968398" y="1463107"/>
              <a:ext cx="1811558" cy="50608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Cat or Dog?</a:t>
              </a:r>
            </a:p>
          </p:txBody>
        </p:sp>
        <p:pic>
          <p:nvPicPr>
            <p:cNvPr id="21" name="Picture 20">
              <a:extLst>
                <a:ext uri="{FF2B5EF4-FFF2-40B4-BE49-F238E27FC236}">
                  <a16:creationId xmlns:a16="http://schemas.microsoft.com/office/drawing/2014/main" id="{AFAC1187-C679-43C6-A0CC-D5C8364AFC79}"/>
                </a:ext>
              </a:extLst>
            </p:cNvPr>
            <p:cNvPicPr>
              <a:picLocks noChangeAspect="1"/>
            </p:cNvPicPr>
            <p:nvPr/>
          </p:nvPicPr>
          <p:blipFill>
            <a:blip r:embed="rId3" cstate="print">
              <a:lum/>
              <a:alphaModFix/>
              <a:extLst>
                <a:ext uri="{28A0092B-C50C-407E-A947-70E740481C1C}">
                  <a14:useLocalDpi xmlns:a14="http://schemas.microsoft.com/office/drawing/2010/main"/>
                </a:ext>
              </a:extLst>
            </a:blip>
            <a:srcRect/>
            <a:stretch>
              <a:fillRect/>
            </a:stretch>
          </p:blipFill>
          <p:spPr>
            <a:xfrm>
              <a:off x="5852517" y="176072"/>
              <a:ext cx="2011320" cy="1340640"/>
            </a:xfrm>
            <a:prstGeom prst="rect">
              <a:avLst/>
            </a:prstGeom>
            <a:noFill/>
            <a:ln>
              <a:noFill/>
            </a:ln>
          </p:spPr>
        </p:pic>
      </p:grpSp>
      <p:pic>
        <p:nvPicPr>
          <p:cNvPr id="5" name="Picture 4">
            <a:extLst>
              <a:ext uri="{FF2B5EF4-FFF2-40B4-BE49-F238E27FC236}">
                <a16:creationId xmlns:a16="http://schemas.microsoft.com/office/drawing/2014/main" id="{A11F2F78-8A13-0148-9863-E6D1930AB746}"/>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4308428" y="3532735"/>
            <a:ext cx="3583786" cy="1281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animBg="1"/>
      <p:bldP spid="12" grpId="0" animBg="1"/>
      <p:bldP spid="13" grpId="0"/>
      <p:bldP spid="14"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AB92D522-D6ED-C545-A14E-43550DA04982}"/>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7" name="TextBox 6">
            <a:extLst>
              <a:ext uri="{FF2B5EF4-FFF2-40B4-BE49-F238E27FC236}">
                <a16:creationId xmlns:a16="http://schemas.microsoft.com/office/drawing/2014/main" id="{C4489DE6-1C6F-EB4B-B009-AD800EAB40B9}"/>
              </a:ext>
            </a:extLst>
          </p:cNvPr>
          <p:cNvSpPr txBox="1"/>
          <p:nvPr/>
        </p:nvSpPr>
        <p:spPr>
          <a:xfrm>
            <a:off x="4396328" y="2607343"/>
            <a:ext cx="3399633" cy="110442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mj-lt"/>
                <a:ea typeface="Arial" pitchFamily="34"/>
                <a:cs typeface="Arial" pitchFamily="34"/>
              </a:rPr>
              <a:t>Mathematical function mapping image to label</a:t>
            </a:r>
            <a:br>
              <a:rPr lang="en-US" sz="2176" dirty="0">
                <a:latin typeface="+mj-lt"/>
                <a:ea typeface="Arial" pitchFamily="34"/>
                <a:cs typeface="Arial" pitchFamily="34"/>
              </a:rPr>
            </a:br>
            <a:r>
              <a:rPr lang="en-US" sz="2176" dirty="0">
                <a:latin typeface="+mj-lt"/>
                <a:ea typeface="Arial" pitchFamily="34"/>
                <a:cs typeface="Arial" pitchFamily="34"/>
              </a:rPr>
              <a:t>(“cat” or “dog”)</a:t>
            </a:r>
          </a:p>
        </p:txBody>
      </p:sp>
      <p:grpSp>
        <p:nvGrpSpPr>
          <p:cNvPr id="12" name="Group 11">
            <a:extLst>
              <a:ext uri="{FF2B5EF4-FFF2-40B4-BE49-F238E27FC236}">
                <a16:creationId xmlns:a16="http://schemas.microsoft.com/office/drawing/2014/main" id="{32455EE2-6955-4DD1-B4B6-CD45B29C8866}"/>
              </a:ext>
            </a:extLst>
          </p:cNvPr>
          <p:cNvGrpSpPr/>
          <p:nvPr/>
        </p:nvGrpSpPr>
        <p:grpSpPr>
          <a:xfrm>
            <a:off x="5135734" y="170528"/>
            <a:ext cx="1823868" cy="1626007"/>
            <a:chOff x="5852517" y="176072"/>
            <a:chExt cx="2011320" cy="1793124"/>
          </a:xfrm>
        </p:grpSpPr>
        <p:sp>
          <p:nvSpPr>
            <p:cNvPr id="13" name="TextBox 12">
              <a:extLst>
                <a:ext uri="{FF2B5EF4-FFF2-40B4-BE49-F238E27FC236}">
                  <a16:creationId xmlns:a16="http://schemas.microsoft.com/office/drawing/2014/main" id="{AD3C1C50-6D1F-4320-BD82-F9BB4B4F2CEC}"/>
                </a:ext>
              </a:extLst>
            </p:cNvPr>
            <p:cNvSpPr txBox="1"/>
            <p:nvPr/>
          </p:nvSpPr>
          <p:spPr>
            <a:xfrm>
              <a:off x="5968398" y="1463107"/>
              <a:ext cx="1811558" cy="50608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Cat or Dog?</a:t>
              </a:r>
            </a:p>
          </p:txBody>
        </p:sp>
        <p:pic>
          <p:nvPicPr>
            <p:cNvPr id="14" name="Picture 13">
              <a:extLst>
                <a:ext uri="{FF2B5EF4-FFF2-40B4-BE49-F238E27FC236}">
                  <a16:creationId xmlns:a16="http://schemas.microsoft.com/office/drawing/2014/main" id="{043404A5-F51B-43A2-8804-8CB6D95E71DC}"/>
                </a:ext>
              </a:extLst>
            </p:cNvPr>
            <p:cNvPicPr>
              <a:picLocks noChangeAspect="1"/>
            </p:cNvPicPr>
            <p:nvPr/>
          </p:nvPicPr>
          <p:blipFill>
            <a:blip r:embed="rId3" cstate="print">
              <a:lum/>
              <a:alphaModFix/>
              <a:extLst>
                <a:ext uri="{28A0092B-C50C-407E-A947-70E740481C1C}">
                  <a14:useLocalDpi xmlns:a14="http://schemas.microsoft.com/office/drawing/2010/main"/>
                </a:ext>
              </a:extLst>
            </a:blip>
            <a:srcRect/>
            <a:stretch>
              <a:fillRect/>
            </a:stretch>
          </p:blipFill>
          <p:spPr>
            <a:xfrm>
              <a:off x="5852517" y="176072"/>
              <a:ext cx="2011320" cy="1340640"/>
            </a:xfrm>
            <a:prstGeom prst="rect">
              <a:avLst/>
            </a:prstGeom>
            <a:noFill/>
            <a:ln>
              <a:noFill/>
            </a:ln>
          </p:spPr>
        </p:pic>
      </p:grpSp>
      <p:pic>
        <p:nvPicPr>
          <p:cNvPr id="8" name="Picture 7">
            <a:extLst>
              <a:ext uri="{FF2B5EF4-FFF2-40B4-BE49-F238E27FC236}">
                <a16:creationId xmlns:a16="http://schemas.microsoft.com/office/drawing/2014/main" id="{3C04917E-1F34-704B-83B6-91E1E4B5AC58}"/>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4308428" y="3532735"/>
            <a:ext cx="3583786" cy="1281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D5127BF3-73C5-6C4F-B10D-811B1AC21E38}"/>
              </a:ext>
            </a:extLst>
          </p:cNvPr>
          <p:cNvSpPr/>
          <p:nvPr/>
        </p:nvSpPr>
        <p:spPr>
          <a:xfrm>
            <a:off x="3815902" y="3670258"/>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pic>
        <p:nvPicPr>
          <p:cNvPr id="7" name="Picture 6">
            <a:extLst>
              <a:ext uri="{FF2B5EF4-FFF2-40B4-BE49-F238E27FC236}">
                <a16:creationId xmlns:a16="http://schemas.microsoft.com/office/drawing/2014/main" id="{FB805C86-0192-BF47-BABB-16F8F322D2F5}"/>
              </a:ext>
            </a:extLst>
          </p:cNvPr>
          <p:cNvPicPr>
            <a:picLocks noChangeAspect="1"/>
          </p:cNvPicPr>
          <p:nvPr/>
        </p:nvPicPr>
        <p:blipFill>
          <a:blip r:embed="rId3" cstate="print">
            <a:lum/>
            <a:alphaModFix/>
            <a:extLst>
              <a:ext uri="{28A0092B-C50C-407E-A947-70E740481C1C}">
                <a14:useLocalDpi xmlns:a14="http://schemas.microsoft.com/office/drawing/2010/main"/>
              </a:ext>
            </a:extLst>
          </a:blip>
          <a:srcRect/>
          <a:stretch>
            <a:fillRect/>
          </a:stretch>
        </p:blipFill>
        <p:spPr>
          <a:xfrm>
            <a:off x="206363" y="1680229"/>
            <a:ext cx="3540659" cy="3980058"/>
          </a:xfrm>
          <a:prstGeom prst="rect">
            <a:avLst/>
          </a:prstGeom>
          <a:noFill/>
          <a:ln>
            <a:noFill/>
          </a:ln>
        </p:spPr>
      </p:pic>
      <p:sp>
        <p:nvSpPr>
          <p:cNvPr id="9" name="Freeform 8">
            <a:extLst>
              <a:ext uri="{FF2B5EF4-FFF2-40B4-BE49-F238E27FC236}">
                <a16:creationId xmlns:a16="http://schemas.microsoft.com/office/drawing/2014/main" id="{8DDA9B0D-FD33-374E-BE46-0A91A04869AC}"/>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0" name="TextBox 9">
            <a:extLst>
              <a:ext uri="{FF2B5EF4-FFF2-40B4-BE49-F238E27FC236}">
                <a16:creationId xmlns:a16="http://schemas.microsoft.com/office/drawing/2014/main" id="{C8917215-2939-D94F-9AD1-DF2965F650C9}"/>
              </a:ext>
            </a:extLst>
          </p:cNvPr>
          <p:cNvSpPr txBox="1"/>
          <p:nvPr/>
        </p:nvSpPr>
        <p:spPr>
          <a:xfrm>
            <a:off x="4396328" y="2607343"/>
            <a:ext cx="3399633" cy="110442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mj-lt"/>
                <a:ea typeface="Arial" pitchFamily="34"/>
                <a:cs typeface="Arial" pitchFamily="34"/>
              </a:rPr>
              <a:t>Mathematical function mapping image to label</a:t>
            </a:r>
            <a:br>
              <a:rPr lang="en-US" sz="2176" dirty="0">
                <a:latin typeface="+mj-lt"/>
                <a:ea typeface="Arial" pitchFamily="34"/>
                <a:cs typeface="Arial" pitchFamily="34"/>
              </a:rPr>
            </a:br>
            <a:r>
              <a:rPr lang="en-US" sz="2176" dirty="0">
                <a:latin typeface="+mj-lt"/>
                <a:ea typeface="Arial" pitchFamily="34"/>
                <a:cs typeface="Arial" pitchFamily="34"/>
              </a:rPr>
              <a:t>(“cat” or “dog”)</a:t>
            </a:r>
          </a:p>
        </p:txBody>
      </p:sp>
      <p:sp>
        <p:nvSpPr>
          <p:cNvPr id="12" name="Freeform 11">
            <a:extLst>
              <a:ext uri="{FF2B5EF4-FFF2-40B4-BE49-F238E27FC236}">
                <a16:creationId xmlns:a16="http://schemas.microsoft.com/office/drawing/2014/main" id="{D1D541C9-D481-2145-BFB5-C7E92A043B82}"/>
              </a:ext>
            </a:extLst>
          </p:cNvPr>
          <p:cNvSpPr/>
          <p:nvPr/>
        </p:nvSpPr>
        <p:spPr>
          <a:xfrm>
            <a:off x="7888346" y="3670258"/>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3" name="Freeform 12">
            <a:extLst>
              <a:ext uri="{FF2B5EF4-FFF2-40B4-BE49-F238E27FC236}">
                <a16:creationId xmlns:a16="http://schemas.microsoft.com/office/drawing/2014/main" id="{F72D86E7-F380-4249-B196-FD37FFCC1EEF}"/>
              </a:ext>
            </a:extLst>
          </p:cNvPr>
          <p:cNvSpPr/>
          <p:nvPr/>
        </p:nvSpPr>
        <p:spPr>
          <a:xfrm>
            <a:off x="7132618" y="5721334"/>
            <a:ext cx="2984716" cy="427974"/>
          </a:xfrm>
          <a:custGeom>
            <a:avLst/>
            <a:gdLst/>
            <a:ahLst/>
            <a:cxnLst>
              <a:cxn ang="3cd4">
                <a:pos x="hc" y="t"/>
              </a:cxn>
              <a:cxn ang="cd2">
                <a:pos x="l" y="vc"/>
              </a:cxn>
              <a:cxn ang="cd4">
                <a:pos x="hc" y="b"/>
              </a:cxn>
              <a:cxn ang="0">
                <a:pos x="r" y="vc"/>
              </a:cxn>
            </a:cxnLst>
            <a:rect l="l" t="t" r="r" b="b"/>
            <a:pathLst>
              <a:path w="9144" h="1312">
                <a:moveTo>
                  <a:pt x="9144" y="0"/>
                </a:moveTo>
                <a:cubicBezTo>
                  <a:pt x="8890" y="1801"/>
                  <a:pt x="2794" y="1524"/>
                  <a:pt x="0" y="508"/>
                </a:cubicBezTo>
              </a:path>
            </a:pathLst>
          </a:custGeom>
          <a:noFill/>
          <a:ln w="36720">
            <a:solidFill>
              <a:schemeClr val="tx1">
                <a:lumMod val="65000"/>
                <a:lumOff val="35000"/>
              </a:schemeClr>
            </a:solidFill>
            <a:prstDash val="solid"/>
            <a:tailEnd type="arrow"/>
          </a:ln>
        </p:spPr>
        <p:txBody>
          <a:bodyPr wrap="none" lIns="98261" tIns="57455" rIns="98261" bIns="57455" anchor="ctr" anchorCtr="0" compatLnSpc="0"/>
          <a:lstStyle/>
          <a:p>
            <a:pPr hangingPunct="0"/>
            <a:endParaRPr lang="en-US" sz="1632">
              <a:latin typeface="Liberation Sans" pitchFamily="18"/>
              <a:ea typeface="Noto Sans CJK SC" pitchFamily="2"/>
              <a:cs typeface="Lohit Devanagari" pitchFamily="2"/>
            </a:endParaRPr>
          </a:p>
        </p:txBody>
      </p:sp>
      <p:grpSp>
        <p:nvGrpSpPr>
          <p:cNvPr id="14" name="Group 13">
            <a:extLst>
              <a:ext uri="{FF2B5EF4-FFF2-40B4-BE49-F238E27FC236}">
                <a16:creationId xmlns:a16="http://schemas.microsoft.com/office/drawing/2014/main" id="{47A5FF38-7EA9-A445-9FB4-3AFA334BFD62}"/>
              </a:ext>
            </a:extLst>
          </p:cNvPr>
          <p:cNvGrpSpPr/>
          <p:nvPr/>
        </p:nvGrpSpPr>
        <p:grpSpPr>
          <a:xfrm>
            <a:off x="5136059" y="5279649"/>
            <a:ext cx="1920497" cy="1022110"/>
            <a:chOff x="5662079" y="5822280"/>
            <a:chExt cx="2117881" cy="1127160"/>
          </a:xfrm>
        </p:grpSpPr>
        <p:sp>
          <p:nvSpPr>
            <p:cNvPr id="15" name="Freeform 14">
              <a:extLst>
                <a:ext uri="{FF2B5EF4-FFF2-40B4-BE49-F238E27FC236}">
                  <a16:creationId xmlns:a16="http://schemas.microsoft.com/office/drawing/2014/main" id="{2165707C-2000-E64F-BA6A-BB8098D541DB}"/>
                </a:ext>
              </a:extLst>
            </p:cNvPr>
            <p:cNvSpPr/>
            <p:nvPr/>
          </p:nvSpPr>
          <p:spPr>
            <a:xfrm>
              <a:off x="5662079" y="5822280"/>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6" name="TextBox 15">
              <a:extLst>
                <a:ext uri="{FF2B5EF4-FFF2-40B4-BE49-F238E27FC236}">
                  <a16:creationId xmlns:a16="http://schemas.microsoft.com/office/drawing/2014/main" id="{C1F666AC-BCAF-C74E-BB58-65451A66C22D}"/>
                </a:ext>
              </a:extLst>
            </p:cNvPr>
            <p:cNvSpPr txBox="1"/>
            <p:nvPr/>
          </p:nvSpPr>
          <p:spPr>
            <a:xfrm>
              <a:off x="5662080" y="6041160"/>
              <a:ext cx="2117880" cy="779738"/>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mj-lt"/>
                  <a:ea typeface="Arial" pitchFamily="34"/>
                  <a:cs typeface="Arial" pitchFamily="34"/>
                </a:rPr>
                <a:t>Training algorithm</a:t>
              </a:r>
            </a:p>
          </p:txBody>
        </p:sp>
      </p:grpSp>
      <p:sp>
        <p:nvSpPr>
          <p:cNvPr id="17" name="Freeform 16">
            <a:extLst>
              <a:ext uri="{FF2B5EF4-FFF2-40B4-BE49-F238E27FC236}">
                <a16:creationId xmlns:a16="http://schemas.microsoft.com/office/drawing/2014/main" id="{9C930F0D-8177-424A-B574-C8492C5E4205}"/>
              </a:ext>
            </a:extLst>
          </p:cNvPr>
          <p:cNvSpPr/>
          <p:nvPr/>
        </p:nvSpPr>
        <p:spPr>
          <a:xfrm>
            <a:off x="5290795" y="4726319"/>
            <a:ext cx="497181" cy="497181"/>
          </a:xfrm>
          <a:custGeom>
            <a:avLst/>
            <a:gdLst/>
            <a:ahLst/>
            <a:cxnLst>
              <a:cxn ang="3cd4">
                <a:pos x="hc" y="t"/>
              </a:cxn>
              <a:cxn ang="cd2">
                <a:pos x="l" y="vc"/>
              </a:cxn>
              <a:cxn ang="cd4">
                <a:pos x="hc" y="b"/>
              </a:cxn>
              <a:cxn ang="0">
                <a:pos x="r" y="vc"/>
              </a:cxn>
            </a:cxnLst>
            <a:rect l="l" t="t" r="r" b="b"/>
            <a:pathLst>
              <a:path w="1524" h="1524" fill="none">
                <a:moveTo>
                  <a:pt x="1524" y="1524"/>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8" name="Freeform 17">
            <a:extLst>
              <a:ext uri="{FF2B5EF4-FFF2-40B4-BE49-F238E27FC236}">
                <a16:creationId xmlns:a16="http://schemas.microsoft.com/office/drawing/2014/main" id="{7E110895-89CC-274E-B166-EEA57E6D140F}"/>
              </a:ext>
            </a:extLst>
          </p:cNvPr>
          <p:cNvSpPr/>
          <p:nvPr/>
        </p:nvSpPr>
        <p:spPr>
          <a:xfrm>
            <a:off x="6096144" y="4809238"/>
            <a:ext cx="0" cy="414262"/>
          </a:xfrm>
          <a:custGeom>
            <a:avLst/>
            <a:gdLst/>
            <a:ahLst/>
            <a:cxnLst>
              <a:cxn ang="3cd4">
                <a:pos x="hc" y="t"/>
              </a:cxn>
              <a:cxn ang="cd2">
                <a:pos x="l" y="vc"/>
              </a:cxn>
              <a:cxn ang="cd4">
                <a:pos x="hc" y="b"/>
              </a:cxn>
              <a:cxn ang="0">
                <a:pos x="r" y="vc"/>
              </a:cxn>
            </a:cxnLst>
            <a:rect l="l" t="t" r="r" b="b"/>
            <a:pathLst>
              <a:path h="1270" fill="none">
                <a:moveTo>
                  <a:pt x="0" y="1270"/>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9" name="Freeform 18">
            <a:extLst>
              <a:ext uri="{FF2B5EF4-FFF2-40B4-BE49-F238E27FC236}">
                <a16:creationId xmlns:a16="http://schemas.microsoft.com/office/drawing/2014/main" id="{C86503F0-F0F6-DD47-9BCE-3672F1970C2D}"/>
              </a:ext>
            </a:extLst>
          </p:cNvPr>
          <p:cNvSpPr/>
          <p:nvPr/>
        </p:nvSpPr>
        <p:spPr>
          <a:xfrm>
            <a:off x="6409208" y="4734807"/>
            <a:ext cx="497181" cy="497181"/>
          </a:xfrm>
          <a:custGeom>
            <a:avLst/>
            <a:gdLst/>
            <a:ahLst/>
            <a:cxnLst>
              <a:cxn ang="3cd4">
                <a:pos x="hc" y="t"/>
              </a:cxn>
              <a:cxn ang="cd2">
                <a:pos x="l" y="vc"/>
              </a:cxn>
              <a:cxn ang="cd4">
                <a:pos x="hc" y="b"/>
              </a:cxn>
              <a:cxn ang="0">
                <a:pos x="r" y="vc"/>
              </a:cxn>
            </a:cxnLst>
            <a:rect l="l" t="t" r="r" b="b"/>
            <a:pathLst>
              <a:path w="1524" h="1524" fill="none">
                <a:moveTo>
                  <a:pt x="0" y="1524"/>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grpSp>
        <p:nvGrpSpPr>
          <p:cNvPr id="21" name="Group 20">
            <a:extLst>
              <a:ext uri="{FF2B5EF4-FFF2-40B4-BE49-F238E27FC236}">
                <a16:creationId xmlns:a16="http://schemas.microsoft.com/office/drawing/2014/main" id="{14CE0F50-0275-4E6F-B02F-642CD5604E2A}"/>
              </a:ext>
            </a:extLst>
          </p:cNvPr>
          <p:cNvGrpSpPr/>
          <p:nvPr/>
        </p:nvGrpSpPr>
        <p:grpSpPr>
          <a:xfrm>
            <a:off x="5135734" y="170528"/>
            <a:ext cx="1823868" cy="1626007"/>
            <a:chOff x="5852517" y="176072"/>
            <a:chExt cx="2011320" cy="1793124"/>
          </a:xfrm>
        </p:grpSpPr>
        <p:sp>
          <p:nvSpPr>
            <p:cNvPr id="22" name="TextBox 21">
              <a:extLst>
                <a:ext uri="{FF2B5EF4-FFF2-40B4-BE49-F238E27FC236}">
                  <a16:creationId xmlns:a16="http://schemas.microsoft.com/office/drawing/2014/main" id="{25B5EBA7-6427-40F7-9B82-1D23175A2757}"/>
                </a:ext>
              </a:extLst>
            </p:cNvPr>
            <p:cNvSpPr txBox="1"/>
            <p:nvPr/>
          </p:nvSpPr>
          <p:spPr>
            <a:xfrm>
              <a:off x="5968398" y="1463107"/>
              <a:ext cx="1811558" cy="50608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Cat or Dog?</a:t>
              </a:r>
            </a:p>
          </p:txBody>
        </p:sp>
        <p:pic>
          <p:nvPicPr>
            <p:cNvPr id="23" name="Picture 22">
              <a:extLst>
                <a:ext uri="{FF2B5EF4-FFF2-40B4-BE49-F238E27FC236}">
                  <a16:creationId xmlns:a16="http://schemas.microsoft.com/office/drawing/2014/main" id="{691F465A-2A4B-42BC-A063-1584E62FC60B}"/>
                </a:ext>
              </a:extLst>
            </p:cNvPr>
            <p:cNvPicPr>
              <a:picLocks noChangeAspect="1"/>
            </p:cNvPicPr>
            <p:nvPr/>
          </p:nvPicPr>
          <p:blipFill>
            <a:blip r:embed="rId4" cstate="print">
              <a:lum/>
              <a:alphaModFix/>
              <a:extLst>
                <a:ext uri="{28A0092B-C50C-407E-A947-70E740481C1C}">
                  <a14:useLocalDpi xmlns:a14="http://schemas.microsoft.com/office/drawing/2010/main"/>
                </a:ext>
              </a:extLst>
            </a:blip>
            <a:srcRect/>
            <a:stretch>
              <a:fillRect/>
            </a:stretch>
          </p:blipFill>
          <p:spPr>
            <a:xfrm>
              <a:off x="5852517" y="176072"/>
              <a:ext cx="2011320" cy="1340640"/>
            </a:xfrm>
            <a:prstGeom prst="rect">
              <a:avLst/>
            </a:prstGeom>
            <a:noFill/>
            <a:ln>
              <a:noFill/>
            </a:ln>
          </p:spPr>
        </p:pic>
      </p:grpSp>
      <p:pic>
        <p:nvPicPr>
          <p:cNvPr id="4" name="Picture 3">
            <a:extLst>
              <a:ext uri="{FF2B5EF4-FFF2-40B4-BE49-F238E27FC236}">
                <a16:creationId xmlns:a16="http://schemas.microsoft.com/office/drawing/2014/main" id="{16E2A4F1-6317-432B-AD9A-3D6DBD830F21}"/>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363684" y="1567074"/>
            <a:ext cx="3717658" cy="4087443"/>
          </a:xfrm>
          <a:prstGeom prst="rect">
            <a:avLst/>
          </a:prstGeom>
        </p:spPr>
      </p:pic>
      <p:pic>
        <p:nvPicPr>
          <p:cNvPr id="20" name="Picture 19">
            <a:extLst>
              <a:ext uri="{FF2B5EF4-FFF2-40B4-BE49-F238E27FC236}">
                <a16:creationId xmlns:a16="http://schemas.microsoft.com/office/drawing/2014/main" id="{590FFB02-A7FF-2D48-8E3F-6E07C36AD4EE}"/>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4308428" y="3532735"/>
            <a:ext cx="3583786" cy="12813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3" grpId="0" animBg="1"/>
      <p:bldP spid="17" grpId="0" animBg="1"/>
      <p:bldP spid="18"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traight Connector 1">
            <a:extLst>
              <a:ext uri="{FF2B5EF4-FFF2-40B4-BE49-F238E27FC236}">
                <a16:creationId xmlns:a16="http://schemas.microsoft.com/office/drawing/2014/main" id="{1DCF472B-F8EF-7141-A59D-696DED17ECCD}"/>
              </a:ext>
            </a:extLst>
          </p:cNvPr>
          <p:cNvSpPr/>
          <p:nvPr/>
        </p:nvSpPr>
        <p:spPr>
          <a:xfrm>
            <a:off x="3815903" y="3670258"/>
            <a:ext cx="497506" cy="0"/>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pic>
        <p:nvPicPr>
          <p:cNvPr id="7" name="Picture 6">
            <a:extLst>
              <a:ext uri="{FF2B5EF4-FFF2-40B4-BE49-F238E27FC236}">
                <a16:creationId xmlns:a16="http://schemas.microsoft.com/office/drawing/2014/main" id="{1CD81C25-0EFB-C64D-A9EB-58804D44EE36}"/>
              </a:ext>
            </a:extLst>
          </p:cNvPr>
          <p:cNvPicPr>
            <a:picLocks noChangeAspect="1"/>
          </p:cNvPicPr>
          <p:nvPr/>
        </p:nvPicPr>
        <p:blipFill>
          <a:blip r:embed="rId3" cstate="print">
            <a:lum/>
            <a:alphaModFix/>
            <a:extLst>
              <a:ext uri="{28A0092B-C50C-407E-A947-70E740481C1C}">
                <a14:useLocalDpi xmlns:a14="http://schemas.microsoft.com/office/drawing/2010/main"/>
              </a:ext>
            </a:extLst>
          </a:blip>
          <a:srcRect/>
          <a:stretch>
            <a:fillRect/>
          </a:stretch>
        </p:blipFill>
        <p:spPr>
          <a:xfrm>
            <a:off x="206363" y="1680229"/>
            <a:ext cx="3540659" cy="3980058"/>
          </a:xfrm>
          <a:prstGeom prst="rect">
            <a:avLst/>
          </a:prstGeom>
          <a:noFill/>
          <a:ln>
            <a:noFill/>
          </a:ln>
        </p:spPr>
      </p:pic>
      <p:sp>
        <p:nvSpPr>
          <p:cNvPr id="9" name="Freeform 8">
            <a:extLst>
              <a:ext uri="{FF2B5EF4-FFF2-40B4-BE49-F238E27FC236}">
                <a16:creationId xmlns:a16="http://schemas.microsoft.com/office/drawing/2014/main" id="{9F3C26DF-CC7B-794E-870E-508FF18283AF}"/>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0" name="TextBox 9">
            <a:extLst>
              <a:ext uri="{FF2B5EF4-FFF2-40B4-BE49-F238E27FC236}">
                <a16:creationId xmlns:a16="http://schemas.microsoft.com/office/drawing/2014/main" id="{DF297D33-CD57-4940-9454-DC216CA53151}"/>
              </a:ext>
            </a:extLst>
          </p:cNvPr>
          <p:cNvSpPr txBox="1"/>
          <p:nvPr/>
        </p:nvSpPr>
        <p:spPr>
          <a:xfrm>
            <a:off x="4396328" y="2607343"/>
            <a:ext cx="3399633" cy="110442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mj-lt"/>
                <a:ea typeface="Arial" pitchFamily="34"/>
                <a:cs typeface="Arial" pitchFamily="34"/>
              </a:rPr>
              <a:t>Mathematical function mapping image to label</a:t>
            </a:r>
            <a:br>
              <a:rPr lang="en-US" sz="2176" dirty="0">
                <a:latin typeface="+mj-lt"/>
                <a:ea typeface="Arial" pitchFamily="34"/>
                <a:cs typeface="Arial" pitchFamily="34"/>
              </a:rPr>
            </a:br>
            <a:r>
              <a:rPr lang="en-US" sz="2176" dirty="0">
                <a:latin typeface="+mj-lt"/>
                <a:ea typeface="Arial" pitchFamily="34"/>
                <a:cs typeface="Arial" pitchFamily="34"/>
              </a:rPr>
              <a:t>(“cat” or “dog”)</a:t>
            </a:r>
          </a:p>
        </p:txBody>
      </p:sp>
      <p:sp>
        <p:nvSpPr>
          <p:cNvPr id="12" name="Straight Connector 11">
            <a:extLst>
              <a:ext uri="{FF2B5EF4-FFF2-40B4-BE49-F238E27FC236}">
                <a16:creationId xmlns:a16="http://schemas.microsoft.com/office/drawing/2014/main" id="{16B02DA3-6ED0-DC41-84B4-0626AEA49CAE}"/>
              </a:ext>
            </a:extLst>
          </p:cNvPr>
          <p:cNvSpPr/>
          <p:nvPr/>
        </p:nvSpPr>
        <p:spPr>
          <a:xfrm>
            <a:off x="7888346" y="3670258"/>
            <a:ext cx="497507" cy="0"/>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3" name="Freeform 12">
            <a:extLst>
              <a:ext uri="{FF2B5EF4-FFF2-40B4-BE49-F238E27FC236}">
                <a16:creationId xmlns:a16="http://schemas.microsoft.com/office/drawing/2014/main" id="{5843E7F6-07F2-094F-9FBA-9099885BC0BE}"/>
              </a:ext>
            </a:extLst>
          </p:cNvPr>
          <p:cNvSpPr/>
          <p:nvPr/>
        </p:nvSpPr>
        <p:spPr>
          <a:xfrm>
            <a:off x="7132618" y="5721334"/>
            <a:ext cx="2984716" cy="427974"/>
          </a:xfrm>
          <a:custGeom>
            <a:avLst/>
            <a:gdLst/>
            <a:ahLst/>
            <a:cxnLst>
              <a:cxn ang="3cd4">
                <a:pos x="hc" y="t"/>
              </a:cxn>
              <a:cxn ang="cd2">
                <a:pos x="l" y="vc"/>
              </a:cxn>
              <a:cxn ang="cd4">
                <a:pos x="hc" y="b"/>
              </a:cxn>
              <a:cxn ang="0">
                <a:pos x="r" y="vc"/>
              </a:cxn>
            </a:cxnLst>
            <a:rect l="l" t="t" r="r" b="b"/>
            <a:pathLst>
              <a:path w="9144" h="1312">
                <a:moveTo>
                  <a:pt x="9144" y="0"/>
                </a:moveTo>
                <a:cubicBezTo>
                  <a:pt x="8890" y="1801"/>
                  <a:pt x="2794" y="1524"/>
                  <a:pt x="0" y="508"/>
                </a:cubicBezTo>
              </a:path>
            </a:pathLst>
          </a:custGeom>
          <a:noFill/>
          <a:ln w="36720">
            <a:solidFill>
              <a:schemeClr val="tx1">
                <a:lumMod val="65000"/>
                <a:lumOff val="35000"/>
              </a:schemeClr>
            </a:solidFill>
            <a:prstDash val="solid"/>
            <a:tailEnd type="arrow"/>
          </a:ln>
        </p:spPr>
        <p:txBody>
          <a:bodyPr wrap="none" lIns="98261" tIns="57455" rIns="98261" bIns="57455" anchor="ctr" anchorCtr="0" compatLnSpc="0"/>
          <a:lstStyle/>
          <a:p>
            <a:pPr hangingPunct="0"/>
            <a:endParaRPr lang="en-US" sz="1632">
              <a:latin typeface="Liberation Sans" pitchFamily="18"/>
              <a:ea typeface="Noto Sans CJK SC" pitchFamily="2"/>
              <a:cs typeface="Lohit Devanagari" pitchFamily="2"/>
            </a:endParaRPr>
          </a:p>
        </p:txBody>
      </p:sp>
      <p:grpSp>
        <p:nvGrpSpPr>
          <p:cNvPr id="14" name="Group 13">
            <a:extLst>
              <a:ext uri="{FF2B5EF4-FFF2-40B4-BE49-F238E27FC236}">
                <a16:creationId xmlns:a16="http://schemas.microsoft.com/office/drawing/2014/main" id="{DFE365FF-FC7C-1D44-84B4-EA95A07A36A2}"/>
              </a:ext>
            </a:extLst>
          </p:cNvPr>
          <p:cNvGrpSpPr/>
          <p:nvPr/>
        </p:nvGrpSpPr>
        <p:grpSpPr>
          <a:xfrm>
            <a:off x="5136059" y="5279649"/>
            <a:ext cx="1920497" cy="1022110"/>
            <a:chOff x="5662079" y="5822280"/>
            <a:chExt cx="2117881" cy="1127160"/>
          </a:xfrm>
        </p:grpSpPr>
        <p:sp>
          <p:nvSpPr>
            <p:cNvPr id="15" name="Freeform 14">
              <a:extLst>
                <a:ext uri="{FF2B5EF4-FFF2-40B4-BE49-F238E27FC236}">
                  <a16:creationId xmlns:a16="http://schemas.microsoft.com/office/drawing/2014/main" id="{C14828C0-3FE6-FD4E-8C1B-B6A7EAAC92A1}"/>
                </a:ext>
              </a:extLst>
            </p:cNvPr>
            <p:cNvSpPr/>
            <p:nvPr/>
          </p:nvSpPr>
          <p:spPr>
            <a:xfrm>
              <a:off x="5662079" y="5822280"/>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6" name="TextBox 15">
              <a:extLst>
                <a:ext uri="{FF2B5EF4-FFF2-40B4-BE49-F238E27FC236}">
                  <a16:creationId xmlns:a16="http://schemas.microsoft.com/office/drawing/2014/main" id="{F6B250EA-3209-D042-A1DB-B736C1767CFB}"/>
                </a:ext>
              </a:extLst>
            </p:cNvPr>
            <p:cNvSpPr txBox="1"/>
            <p:nvPr/>
          </p:nvSpPr>
          <p:spPr>
            <a:xfrm>
              <a:off x="5662080" y="6041160"/>
              <a:ext cx="2117880" cy="779738"/>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mj-lt"/>
                  <a:ea typeface="Arial" pitchFamily="34"/>
                  <a:cs typeface="Arial" pitchFamily="34"/>
                </a:rPr>
                <a:t>Training algorithm</a:t>
              </a:r>
            </a:p>
          </p:txBody>
        </p:sp>
      </p:grpSp>
      <p:sp>
        <p:nvSpPr>
          <p:cNvPr id="17" name="Straight Connector 16">
            <a:extLst>
              <a:ext uri="{FF2B5EF4-FFF2-40B4-BE49-F238E27FC236}">
                <a16:creationId xmlns:a16="http://schemas.microsoft.com/office/drawing/2014/main" id="{2974A1DF-E122-DD4E-B760-CAB11A0C5C67}"/>
              </a:ext>
            </a:extLst>
          </p:cNvPr>
          <p:cNvSpPr/>
          <p:nvPr/>
        </p:nvSpPr>
        <p:spPr>
          <a:xfrm flipH="1" flipV="1">
            <a:off x="5290796" y="4726320"/>
            <a:ext cx="497508" cy="497507"/>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8" name="Straight Connector 17">
            <a:extLst>
              <a:ext uri="{FF2B5EF4-FFF2-40B4-BE49-F238E27FC236}">
                <a16:creationId xmlns:a16="http://schemas.microsoft.com/office/drawing/2014/main" id="{C494A30A-BEA9-BA49-A485-3174FDA3D8FC}"/>
              </a:ext>
            </a:extLst>
          </p:cNvPr>
          <p:cNvSpPr/>
          <p:nvPr/>
        </p:nvSpPr>
        <p:spPr>
          <a:xfrm flipV="1">
            <a:off x="6096144" y="4809237"/>
            <a:ext cx="0" cy="414589"/>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9" name="Straight Connector 18">
            <a:extLst>
              <a:ext uri="{FF2B5EF4-FFF2-40B4-BE49-F238E27FC236}">
                <a16:creationId xmlns:a16="http://schemas.microsoft.com/office/drawing/2014/main" id="{6156B536-EDCA-6742-B0B2-54B2EF55FF15}"/>
              </a:ext>
            </a:extLst>
          </p:cNvPr>
          <p:cNvSpPr/>
          <p:nvPr/>
        </p:nvSpPr>
        <p:spPr>
          <a:xfrm flipV="1">
            <a:off x="6409208" y="4734808"/>
            <a:ext cx="497507" cy="497506"/>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grpSp>
        <p:nvGrpSpPr>
          <p:cNvPr id="21" name="Group 20">
            <a:extLst>
              <a:ext uri="{FF2B5EF4-FFF2-40B4-BE49-F238E27FC236}">
                <a16:creationId xmlns:a16="http://schemas.microsoft.com/office/drawing/2014/main" id="{0AF5578A-757D-4DE6-BDD4-4C75C645D692}"/>
              </a:ext>
            </a:extLst>
          </p:cNvPr>
          <p:cNvGrpSpPr/>
          <p:nvPr/>
        </p:nvGrpSpPr>
        <p:grpSpPr>
          <a:xfrm>
            <a:off x="5135734" y="170528"/>
            <a:ext cx="1823868" cy="1626007"/>
            <a:chOff x="5852517" y="176072"/>
            <a:chExt cx="2011320" cy="1793124"/>
          </a:xfrm>
        </p:grpSpPr>
        <p:sp>
          <p:nvSpPr>
            <p:cNvPr id="22" name="TextBox 21">
              <a:extLst>
                <a:ext uri="{FF2B5EF4-FFF2-40B4-BE49-F238E27FC236}">
                  <a16:creationId xmlns:a16="http://schemas.microsoft.com/office/drawing/2014/main" id="{C4CDB68A-BDCC-483E-A93C-4763EC658114}"/>
                </a:ext>
              </a:extLst>
            </p:cNvPr>
            <p:cNvSpPr txBox="1"/>
            <p:nvPr/>
          </p:nvSpPr>
          <p:spPr>
            <a:xfrm>
              <a:off x="5968398" y="1463107"/>
              <a:ext cx="1811558" cy="50608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Cat or Dog?</a:t>
              </a:r>
            </a:p>
          </p:txBody>
        </p:sp>
        <p:pic>
          <p:nvPicPr>
            <p:cNvPr id="23" name="Picture 22">
              <a:extLst>
                <a:ext uri="{FF2B5EF4-FFF2-40B4-BE49-F238E27FC236}">
                  <a16:creationId xmlns:a16="http://schemas.microsoft.com/office/drawing/2014/main" id="{3BDED557-B2DF-4542-BF61-41AA65C526E8}"/>
                </a:ext>
              </a:extLst>
            </p:cNvPr>
            <p:cNvPicPr>
              <a:picLocks noChangeAspect="1"/>
            </p:cNvPicPr>
            <p:nvPr/>
          </p:nvPicPr>
          <p:blipFill>
            <a:blip r:embed="rId4" cstate="print">
              <a:lum/>
              <a:alphaModFix/>
              <a:extLst>
                <a:ext uri="{28A0092B-C50C-407E-A947-70E740481C1C}">
                  <a14:useLocalDpi xmlns:a14="http://schemas.microsoft.com/office/drawing/2010/main"/>
                </a:ext>
              </a:extLst>
            </a:blip>
            <a:srcRect/>
            <a:stretch>
              <a:fillRect/>
            </a:stretch>
          </p:blipFill>
          <p:spPr>
            <a:xfrm>
              <a:off x="5852517" y="176072"/>
              <a:ext cx="2011320" cy="1340640"/>
            </a:xfrm>
            <a:prstGeom prst="rect">
              <a:avLst/>
            </a:prstGeom>
            <a:noFill/>
            <a:ln>
              <a:noFill/>
            </a:ln>
          </p:spPr>
        </p:pic>
      </p:grpSp>
      <p:pic>
        <p:nvPicPr>
          <p:cNvPr id="20" name="Picture 19">
            <a:extLst>
              <a:ext uri="{FF2B5EF4-FFF2-40B4-BE49-F238E27FC236}">
                <a16:creationId xmlns:a16="http://schemas.microsoft.com/office/drawing/2014/main" id="{B9A78AC4-F277-4E15-AE9F-8C1588C56A7E}"/>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363684" y="1567074"/>
            <a:ext cx="3717590" cy="4087368"/>
          </a:xfrm>
          <a:prstGeom prst="rect">
            <a:avLst/>
          </a:prstGeom>
        </p:spPr>
      </p:pic>
      <p:pic>
        <p:nvPicPr>
          <p:cNvPr id="24" name="Picture 23">
            <a:extLst>
              <a:ext uri="{FF2B5EF4-FFF2-40B4-BE49-F238E27FC236}">
                <a16:creationId xmlns:a16="http://schemas.microsoft.com/office/drawing/2014/main" id="{0ECFD0A2-B47D-4042-939A-D3E500AD047A}"/>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4300117" y="3532735"/>
            <a:ext cx="3583783" cy="12813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E9E48F96-C423-7A40-B281-4522228342C6}"/>
              </a:ext>
            </a:extLst>
          </p:cNvPr>
          <p:cNvSpPr/>
          <p:nvPr/>
        </p:nvSpPr>
        <p:spPr>
          <a:xfrm>
            <a:off x="3815902" y="3670258"/>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pic>
        <p:nvPicPr>
          <p:cNvPr id="7" name="Picture 6">
            <a:extLst>
              <a:ext uri="{FF2B5EF4-FFF2-40B4-BE49-F238E27FC236}">
                <a16:creationId xmlns:a16="http://schemas.microsoft.com/office/drawing/2014/main" id="{DE8E2E57-F86B-4C4A-BA60-B0AE48E4697C}"/>
              </a:ext>
            </a:extLst>
          </p:cNvPr>
          <p:cNvPicPr>
            <a:picLocks noChangeAspect="1"/>
          </p:cNvPicPr>
          <p:nvPr/>
        </p:nvPicPr>
        <p:blipFill>
          <a:blip r:embed="rId3" cstate="print">
            <a:lum/>
            <a:alphaModFix/>
            <a:extLst>
              <a:ext uri="{28A0092B-C50C-407E-A947-70E740481C1C}">
                <a14:useLocalDpi xmlns:a14="http://schemas.microsoft.com/office/drawing/2010/main"/>
              </a:ext>
            </a:extLst>
          </a:blip>
          <a:srcRect/>
          <a:stretch>
            <a:fillRect/>
          </a:stretch>
        </p:blipFill>
        <p:spPr>
          <a:xfrm>
            <a:off x="206363" y="1680229"/>
            <a:ext cx="3540659" cy="3980058"/>
          </a:xfrm>
          <a:prstGeom prst="rect">
            <a:avLst/>
          </a:prstGeom>
          <a:noFill/>
          <a:ln>
            <a:noFill/>
          </a:ln>
        </p:spPr>
      </p:pic>
      <p:sp>
        <p:nvSpPr>
          <p:cNvPr id="9" name="Freeform 8">
            <a:extLst>
              <a:ext uri="{FF2B5EF4-FFF2-40B4-BE49-F238E27FC236}">
                <a16:creationId xmlns:a16="http://schemas.microsoft.com/office/drawing/2014/main" id="{AE2A0592-9E66-4847-AE8A-B76F9CB867A0}"/>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50000"/>
                <a:lumOff val="50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0" name="TextBox 9">
            <a:extLst>
              <a:ext uri="{FF2B5EF4-FFF2-40B4-BE49-F238E27FC236}">
                <a16:creationId xmlns:a16="http://schemas.microsoft.com/office/drawing/2014/main" id="{D3D4A6D5-AE69-4A4C-B1E9-A3B30EF029F7}"/>
              </a:ext>
            </a:extLst>
          </p:cNvPr>
          <p:cNvSpPr txBox="1"/>
          <p:nvPr/>
        </p:nvSpPr>
        <p:spPr>
          <a:xfrm>
            <a:off x="4396328" y="2607343"/>
            <a:ext cx="3399632" cy="110442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mj-lt"/>
                <a:ea typeface="Arial" pitchFamily="34"/>
                <a:cs typeface="Arial" pitchFamily="34"/>
              </a:rPr>
              <a:t>Mathematical function mapping image to label</a:t>
            </a:r>
            <a:br>
              <a:rPr lang="en-US" sz="2176" dirty="0">
                <a:latin typeface="+mj-lt"/>
                <a:ea typeface="Arial" pitchFamily="34"/>
                <a:cs typeface="Arial" pitchFamily="34"/>
              </a:rPr>
            </a:br>
            <a:r>
              <a:rPr lang="en-US" sz="2176" dirty="0">
                <a:latin typeface="+mj-lt"/>
                <a:ea typeface="Arial" pitchFamily="34"/>
                <a:cs typeface="Arial" pitchFamily="34"/>
              </a:rPr>
              <a:t>(“cat” or “dog”)</a:t>
            </a:r>
          </a:p>
        </p:txBody>
      </p:sp>
      <p:sp>
        <p:nvSpPr>
          <p:cNvPr id="12" name="Freeform 11">
            <a:extLst>
              <a:ext uri="{FF2B5EF4-FFF2-40B4-BE49-F238E27FC236}">
                <a16:creationId xmlns:a16="http://schemas.microsoft.com/office/drawing/2014/main" id="{F3007198-EF47-654A-A1E3-F36612B6028D}"/>
              </a:ext>
            </a:extLst>
          </p:cNvPr>
          <p:cNvSpPr/>
          <p:nvPr/>
        </p:nvSpPr>
        <p:spPr>
          <a:xfrm>
            <a:off x="7888346" y="3670258"/>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3" name="Freeform 12">
            <a:extLst>
              <a:ext uri="{FF2B5EF4-FFF2-40B4-BE49-F238E27FC236}">
                <a16:creationId xmlns:a16="http://schemas.microsoft.com/office/drawing/2014/main" id="{7D1D3EEC-163B-F248-BBEE-7F387ECE4BCD}"/>
              </a:ext>
            </a:extLst>
          </p:cNvPr>
          <p:cNvSpPr/>
          <p:nvPr/>
        </p:nvSpPr>
        <p:spPr>
          <a:xfrm>
            <a:off x="7132618" y="5721334"/>
            <a:ext cx="2984716" cy="427974"/>
          </a:xfrm>
          <a:custGeom>
            <a:avLst/>
            <a:gdLst/>
            <a:ahLst/>
            <a:cxnLst>
              <a:cxn ang="3cd4">
                <a:pos x="hc" y="t"/>
              </a:cxn>
              <a:cxn ang="cd2">
                <a:pos x="l" y="vc"/>
              </a:cxn>
              <a:cxn ang="cd4">
                <a:pos x="hc" y="b"/>
              </a:cxn>
              <a:cxn ang="0">
                <a:pos x="r" y="vc"/>
              </a:cxn>
            </a:cxnLst>
            <a:rect l="l" t="t" r="r" b="b"/>
            <a:pathLst>
              <a:path w="9144" h="1312">
                <a:moveTo>
                  <a:pt x="9144" y="0"/>
                </a:moveTo>
                <a:cubicBezTo>
                  <a:pt x="8890" y="1801"/>
                  <a:pt x="2794" y="1524"/>
                  <a:pt x="0" y="508"/>
                </a:cubicBezTo>
              </a:path>
            </a:pathLst>
          </a:custGeom>
          <a:noFill/>
          <a:ln w="36720">
            <a:solidFill>
              <a:schemeClr val="tx1">
                <a:lumMod val="65000"/>
                <a:lumOff val="35000"/>
              </a:schemeClr>
            </a:solidFill>
            <a:prstDash val="solid"/>
            <a:tailEnd type="arrow"/>
          </a:ln>
        </p:spPr>
        <p:txBody>
          <a:bodyPr wrap="none" lIns="98261" tIns="57455" rIns="98261" bIns="57455" anchor="ctr" anchorCtr="0" compatLnSpc="0"/>
          <a:lstStyle/>
          <a:p>
            <a:pPr hangingPunct="0"/>
            <a:endParaRPr lang="en-US" sz="1632">
              <a:latin typeface="Liberation Sans" pitchFamily="18"/>
              <a:ea typeface="Noto Sans CJK SC" pitchFamily="2"/>
              <a:cs typeface="Lohit Devanagari" pitchFamily="2"/>
            </a:endParaRPr>
          </a:p>
        </p:txBody>
      </p:sp>
      <p:grpSp>
        <p:nvGrpSpPr>
          <p:cNvPr id="14" name="Group 13">
            <a:extLst>
              <a:ext uri="{FF2B5EF4-FFF2-40B4-BE49-F238E27FC236}">
                <a16:creationId xmlns:a16="http://schemas.microsoft.com/office/drawing/2014/main" id="{2F1D76F9-6203-5A46-A9C6-0F722C1956F9}"/>
              </a:ext>
            </a:extLst>
          </p:cNvPr>
          <p:cNvGrpSpPr/>
          <p:nvPr/>
        </p:nvGrpSpPr>
        <p:grpSpPr>
          <a:xfrm>
            <a:off x="5136059" y="5279649"/>
            <a:ext cx="1920497" cy="1022110"/>
            <a:chOff x="5662079" y="5822280"/>
            <a:chExt cx="2117881" cy="1127160"/>
          </a:xfrm>
        </p:grpSpPr>
        <p:sp>
          <p:nvSpPr>
            <p:cNvPr id="15" name="Freeform 14">
              <a:extLst>
                <a:ext uri="{FF2B5EF4-FFF2-40B4-BE49-F238E27FC236}">
                  <a16:creationId xmlns:a16="http://schemas.microsoft.com/office/drawing/2014/main" id="{5910E679-76B0-E442-A648-29598537C308}"/>
                </a:ext>
              </a:extLst>
            </p:cNvPr>
            <p:cNvSpPr/>
            <p:nvPr/>
          </p:nvSpPr>
          <p:spPr>
            <a:xfrm>
              <a:off x="5662079" y="5822280"/>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6" name="TextBox 15">
              <a:extLst>
                <a:ext uri="{FF2B5EF4-FFF2-40B4-BE49-F238E27FC236}">
                  <a16:creationId xmlns:a16="http://schemas.microsoft.com/office/drawing/2014/main" id="{A94D4EDB-3B45-074E-A37C-8ECBB54D6787}"/>
                </a:ext>
              </a:extLst>
            </p:cNvPr>
            <p:cNvSpPr txBox="1"/>
            <p:nvPr/>
          </p:nvSpPr>
          <p:spPr>
            <a:xfrm>
              <a:off x="5662080" y="6041160"/>
              <a:ext cx="2117880" cy="779738"/>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mj-lt"/>
                  <a:ea typeface="Arial" pitchFamily="34"/>
                  <a:cs typeface="Arial" pitchFamily="34"/>
                </a:rPr>
                <a:t>Training algorithm</a:t>
              </a:r>
            </a:p>
          </p:txBody>
        </p:sp>
      </p:grpSp>
      <p:sp>
        <p:nvSpPr>
          <p:cNvPr id="17" name="Freeform 16">
            <a:extLst>
              <a:ext uri="{FF2B5EF4-FFF2-40B4-BE49-F238E27FC236}">
                <a16:creationId xmlns:a16="http://schemas.microsoft.com/office/drawing/2014/main" id="{7557BD57-24D0-4A49-96CB-8CC723EEE328}"/>
              </a:ext>
            </a:extLst>
          </p:cNvPr>
          <p:cNvSpPr/>
          <p:nvPr/>
        </p:nvSpPr>
        <p:spPr>
          <a:xfrm>
            <a:off x="5290795" y="4726319"/>
            <a:ext cx="497181" cy="497181"/>
          </a:xfrm>
          <a:custGeom>
            <a:avLst/>
            <a:gdLst/>
            <a:ahLst/>
            <a:cxnLst>
              <a:cxn ang="3cd4">
                <a:pos x="hc" y="t"/>
              </a:cxn>
              <a:cxn ang="cd2">
                <a:pos x="l" y="vc"/>
              </a:cxn>
              <a:cxn ang="cd4">
                <a:pos x="hc" y="b"/>
              </a:cxn>
              <a:cxn ang="0">
                <a:pos x="r" y="vc"/>
              </a:cxn>
            </a:cxnLst>
            <a:rect l="l" t="t" r="r" b="b"/>
            <a:pathLst>
              <a:path w="1524" h="1524" fill="none">
                <a:moveTo>
                  <a:pt x="1524" y="1524"/>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8" name="Freeform 17">
            <a:extLst>
              <a:ext uri="{FF2B5EF4-FFF2-40B4-BE49-F238E27FC236}">
                <a16:creationId xmlns:a16="http://schemas.microsoft.com/office/drawing/2014/main" id="{0670ABA1-AB12-FB4A-BBB7-27CD2D765AAA}"/>
              </a:ext>
            </a:extLst>
          </p:cNvPr>
          <p:cNvSpPr/>
          <p:nvPr/>
        </p:nvSpPr>
        <p:spPr>
          <a:xfrm>
            <a:off x="6096144" y="4809238"/>
            <a:ext cx="0" cy="414262"/>
          </a:xfrm>
          <a:custGeom>
            <a:avLst/>
            <a:gdLst/>
            <a:ahLst/>
            <a:cxnLst>
              <a:cxn ang="3cd4">
                <a:pos x="hc" y="t"/>
              </a:cxn>
              <a:cxn ang="cd2">
                <a:pos x="l" y="vc"/>
              </a:cxn>
              <a:cxn ang="cd4">
                <a:pos x="hc" y="b"/>
              </a:cxn>
              <a:cxn ang="0">
                <a:pos x="r" y="vc"/>
              </a:cxn>
            </a:cxnLst>
            <a:rect l="l" t="t" r="r" b="b"/>
            <a:pathLst>
              <a:path h="1270" fill="none">
                <a:moveTo>
                  <a:pt x="0" y="1270"/>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9" name="Freeform 18">
            <a:extLst>
              <a:ext uri="{FF2B5EF4-FFF2-40B4-BE49-F238E27FC236}">
                <a16:creationId xmlns:a16="http://schemas.microsoft.com/office/drawing/2014/main" id="{05BA2E00-E359-974C-905F-8731BEADCA5D}"/>
              </a:ext>
            </a:extLst>
          </p:cNvPr>
          <p:cNvSpPr/>
          <p:nvPr/>
        </p:nvSpPr>
        <p:spPr>
          <a:xfrm>
            <a:off x="6409208" y="4734807"/>
            <a:ext cx="497181" cy="497181"/>
          </a:xfrm>
          <a:custGeom>
            <a:avLst/>
            <a:gdLst/>
            <a:ahLst/>
            <a:cxnLst>
              <a:cxn ang="3cd4">
                <a:pos x="hc" y="t"/>
              </a:cxn>
              <a:cxn ang="cd2">
                <a:pos x="l" y="vc"/>
              </a:cxn>
              <a:cxn ang="cd4">
                <a:pos x="hc" y="b"/>
              </a:cxn>
              <a:cxn ang="0">
                <a:pos x="r" y="vc"/>
              </a:cxn>
            </a:cxnLst>
            <a:rect l="l" t="t" r="r" b="b"/>
            <a:pathLst>
              <a:path w="1524" h="1524" fill="none">
                <a:moveTo>
                  <a:pt x="0" y="1524"/>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grpSp>
        <p:nvGrpSpPr>
          <p:cNvPr id="21" name="Group 20">
            <a:extLst>
              <a:ext uri="{FF2B5EF4-FFF2-40B4-BE49-F238E27FC236}">
                <a16:creationId xmlns:a16="http://schemas.microsoft.com/office/drawing/2014/main" id="{72F9D514-6A5A-4AB7-B4EA-51E503FD5A14}"/>
              </a:ext>
            </a:extLst>
          </p:cNvPr>
          <p:cNvGrpSpPr/>
          <p:nvPr/>
        </p:nvGrpSpPr>
        <p:grpSpPr>
          <a:xfrm>
            <a:off x="5135734" y="170528"/>
            <a:ext cx="1823868" cy="1626007"/>
            <a:chOff x="5852517" y="176072"/>
            <a:chExt cx="2011320" cy="1793124"/>
          </a:xfrm>
        </p:grpSpPr>
        <p:sp>
          <p:nvSpPr>
            <p:cNvPr id="22" name="TextBox 21">
              <a:extLst>
                <a:ext uri="{FF2B5EF4-FFF2-40B4-BE49-F238E27FC236}">
                  <a16:creationId xmlns:a16="http://schemas.microsoft.com/office/drawing/2014/main" id="{F1A5B11D-DF75-4E81-AD2A-BF7B8A23DDFF}"/>
                </a:ext>
              </a:extLst>
            </p:cNvPr>
            <p:cNvSpPr txBox="1"/>
            <p:nvPr/>
          </p:nvSpPr>
          <p:spPr>
            <a:xfrm>
              <a:off x="5968398" y="1463107"/>
              <a:ext cx="1811558" cy="50608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Cat or Dog?</a:t>
              </a:r>
            </a:p>
          </p:txBody>
        </p:sp>
        <p:pic>
          <p:nvPicPr>
            <p:cNvPr id="23" name="Picture 22">
              <a:extLst>
                <a:ext uri="{FF2B5EF4-FFF2-40B4-BE49-F238E27FC236}">
                  <a16:creationId xmlns:a16="http://schemas.microsoft.com/office/drawing/2014/main" id="{B7E4C3F7-A43C-4FAD-B59B-BD2B03ADC1B9}"/>
                </a:ext>
              </a:extLst>
            </p:cNvPr>
            <p:cNvPicPr>
              <a:picLocks noChangeAspect="1"/>
            </p:cNvPicPr>
            <p:nvPr/>
          </p:nvPicPr>
          <p:blipFill>
            <a:blip r:embed="rId4" cstate="print">
              <a:lum/>
              <a:alphaModFix/>
              <a:extLst>
                <a:ext uri="{28A0092B-C50C-407E-A947-70E740481C1C}">
                  <a14:useLocalDpi xmlns:a14="http://schemas.microsoft.com/office/drawing/2010/main"/>
                </a:ext>
              </a:extLst>
            </a:blip>
            <a:srcRect/>
            <a:stretch>
              <a:fillRect/>
            </a:stretch>
          </p:blipFill>
          <p:spPr>
            <a:xfrm>
              <a:off x="5852517" y="176072"/>
              <a:ext cx="2011320" cy="1340640"/>
            </a:xfrm>
            <a:prstGeom prst="rect">
              <a:avLst/>
            </a:prstGeom>
            <a:noFill/>
            <a:ln>
              <a:noFill/>
            </a:ln>
          </p:spPr>
        </p:pic>
      </p:grpSp>
      <p:pic>
        <p:nvPicPr>
          <p:cNvPr id="6" name="Picture 5">
            <a:extLst>
              <a:ext uri="{FF2B5EF4-FFF2-40B4-BE49-F238E27FC236}">
                <a16:creationId xmlns:a16="http://schemas.microsoft.com/office/drawing/2014/main" id="{5B5CBAD0-F2C6-4F3C-A339-26E397FB99C9}"/>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389552" y="1563624"/>
            <a:ext cx="3677309" cy="4087368"/>
          </a:xfrm>
          <a:prstGeom prst="rect">
            <a:avLst/>
          </a:prstGeom>
        </p:spPr>
      </p:pic>
      <p:pic>
        <p:nvPicPr>
          <p:cNvPr id="24" name="Picture 23">
            <a:extLst>
              <a:ext uri="{FF2B5EF4-FFF2-40B4-BE49-F238E27FC236}">
                <a16:creationId xmlns:a16="http://schemas.microsoft.com/office/drawing/2014/main" id="{B548516E-F7F9-1A48-8745-651AABE4E40D}"/>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4300117" y="3532735"/>
            <a:ext cx="3583783" cy="128139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3" grpId="0" animBg="1"/>
      <p:bldP spid="17" grpId="0" animBg="1"/>
      <p:bldP spid="18" grpId="0"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traight Connector 1">
            <a:extLst>
              <a:ext uri="{FF2B5EF4-FFF2-40B4-BE49-F238E27FC236}">
                <a16:creationId xmlns:a16="http://schemas.microsoft.com/office/drawing/2014/main" id="{25E0A701-E46E-0640-9A7B-05AA6906E4F0}"/>
              </a:ext>
            </a:extLst>
          </p:cNvPr>
          <p:cNvSpPr/>
          <p:nvPr/>
        </p:nvSpPr>
        <p:spPr>
          <a:xfrm>
            <a:off x="3815903" y="3670258"/>
            <a:ext cx="497506" cy="0"/>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pic>
        <p:nvPicPr>
          <p:cNvPr id="7" name="Picture 6">
            <a:extLst>
              <a:ext uri="{FF2B5EF4-FFF2-40B4-BE49-F238E27FC236}">
                <a16:creationId xmlns:a16="http://schemas.microsoft.com/office/drawing/2014/main" id="{8EC5805D-A591-3849-9C08-3FDE4CB42936}"/>
              </a:ext>
            </a:extLst>
          </p:cNvPr>
          <p:cNvPicPr>
            <a:picLocks noChangeAspect="1"/>
          </p:cNvPicPr>
          <p:nvPr/>
        </p:nvPicPr>
        <p:blipFill>
          <a:blip r:embed="rId3" cstate="print">
            <a:lum/>
            <a:alphaModFix/>
            <a:extLst>
              <a:ext uri="{28A0092B-C50C-407E-A947-70E740481C1C}">
                <a14:useLocalDpi xmlns:a14="http://schemas.microsoft.com/office/drawing/2010/main"/>
              </a:ext>
            </a:extLst>
          </a:blip>
          <a:srcRect/>
          <a:stretch>
            <a:fillRect/>
          </a:stretch>
        </p:blipFill>
        <p:spPr>
          <a:xfrm>
            <a:off x="206363" y="1680229"/>
            <a:ext cx="3540659" cy="3980058"/>
          </a:xfrm>
          <a:prstGeom prst="rect">
            <a:avLst/>
          </a:prstGeom>
          <a:noFill/>
          <a:ln>
            <a:noFill/>
          </a:ln>
        </p:spPr>
      </p:pic>
      <p:sp>
        <p:nvSpPr>
          <p:cNvPr id="9" name="Freeform 8">
            <a:extLst>
              <a:ext uri="{FF2B5EF4-FFF2-40B4-BE49-F238E27FC236}">
                <a16:creationId xmlns:a16="http://schemas.microsoft.com/office/drawing/2014/main" id="{8E1643AE-E0D9-4740-A97C-DE61432C086F}"/>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0" name="TextBox 9">
            <a:extLst>
              <a:ext uri="{FF2B5EF4-FFF2-40B4-BE49-F238E27FC236}">
                <a16:creationId xmlns:a16="http://schemas.microsoft.com/office/drawing/2014/main" id="{10567EC5-F26C-7144-A166-B428E9AFA737}"/>
              </a:ext>
            </a:extLst>
          </p:cNvPr>
          <p:cNvSpPr txBox="1"/>
          <p:nvPr/>
        </p:nvSpPr>
        <p:spPr>
          <a:xfrm>
            <a:off x="4396328" y="2607343"/>
            <a:ext cx="3399633" cy="110442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mj-lt"/>
                <a:ea typeface="Arial" pitchFamily="34"/>
                <a:cs typeface="Arial" pitchFamily="34"/>
              </a:rPr>
              <a:t>Mathematical function mapping image to label</a:t>
            </a:r>
            <a:br>
              <a:rPr lang="en-US" sz="2176" dirty="0">
                <a:latin typeface="+mj-lt"/>
                <a:ea typeface="Arial" pitchFamily="34"/>
                <a:cs typeface="Arial" pitchFamily="34"/>
              </a:rPr>
            </a:br>
            <a:r>
              <a:rPr lang="en-US" sz="2176" dirty="0">
                <a:latin typeface="+mj-lt"/>
                <a:ea typeface="Arial" pitchFamily="34"/>
                <a:cs typeface="Arial" pitchFamily="34"/>
              </a:rPr>
              <a:t>(“cat” or “dog”)</a:t>
            </a:r>
          </a:p>
        </p:txBody>
      </p:sp>
      <p:sp>
        <p:nvSpPr>
          <p:cNvPr id="12" name="Straight Connector 11">
            <a:extLst>
              <a:ext uri="{FF2B5EF4-FFF2-40B4-BE49-F238E27FC236}">
                <a16:creationId xmlns:a16="http://schemas.microsoft.com/office/drawing/2014/main" id="{EC076847-676A-0E4B-9ED6-A978F8E8C116}"/>
              </a:ext>
            </a:extLst>
          </p:cNvPr>
          <p:cNvSpPr/>
          <p:nvPr/>
        </p:nvSpPr>
        <p:spPr>
          <a:xfrm>
            <a:off x="7888346" y="3670258"/>
            <a:ext cx="497507" cy="0"/>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3" name="Freeform 12">
            <a:extLst>
              <a:ext uri="{FF2B5EF4-FFF2-40B4-BE49-F238E27FC236}">
                <a16:creationId xmlns:a16="http://schemas.microsoft.com/office/drawing/2014/main" id="{A49CBD79-4D4E-4045-867E-1E683B6D076D}"/>
              </a:ext>
            </a:extLst>
          </p:cNvPr>
          <p:cNvSpPr/>
          <p:nvPr/>
        </p:nvSpPr>
        <p:spPr>
          <a:xfrm>
            <a:off x="7132618" y="5721334"/>
            <a:ext cx="2984716" cy="427974"/>
          </a:xfrm>
          <a:custGeom>
            <a:avLst/>
            <a:gdLst/>
            <a:ahLst/>
            <a:cxnLst>
              <a:cxn ang="3cd4">
                <a:pos x="hc" y="t"/>
              </a:cxn>
              <a:cxn ang="cd2">
                <a:pos x="l" y="vc"/>
              </a:cxn>
              <a:cxn ang="cd4">
                <a:pos x="hc" y="b"/>
              </a:cxn>
              <a:cxn ang="0">
                <a:pos x="r" y="vc"/>
              </a:cxn>
            </a:cxnLst>
            <a:rect l="l" t="t" r="r" b="b"/>
            <a:pathLst>
              <a:path w="9144" h="1312">
                <a:moveTo>
                  <a:pt x="9144" y="0"/>
                </a:moveTo>
                <a:cubicBezTo>
                  <a:pt x="8890" y="1801"/>
                  <a:pt x="2794" y="1524"/>
                  <a:pt x="0" y="508"/>
                </a:cubicBezTo>
              </a:path>
            </a:pathLst>
          </a:custGeom>
          <a:noFill/>
          <a:ln w="36720">
            <a:solidFill>
              <a:schemeClr val="tx1">
                <a:lumMod val="65000"/>
                <a:lumOff val="35000"/>
              </a:schemeClr>
            </a:solidFill>
            <a:prstDash val="solid"/>
            <a:tailEnd type="arrow"/>
          </a:ln>
        </p:spPr>
        <p:txBody>
          <a:bodyPr wrap="none" lIns="98261" tIns="57455" rIns="98261" bIns="57455" anchor="ctr" anchorCtr="0" compatLnSpc="0"/>
          <a:lstStyle/>
          <a:p>
            <a:pPr hangingPunct="0"/>
            <a:endParaRPr lang="en-US" sz="1632">
              <a:latin typeface="Liberation Sans" pitchFamily="18"/>
              <a:ea typeface="Noto Sans CJK SC" pitchFamily="2"/>
              <a:cs typeface="Lohit Devanagari" pitchFamily="2"/>
            </a:endParaRPr>
          </a:p>
        </p:txBody>
      </p:sp>
      <p:grpSp>
        <p:nvGrpSpPr>
          <p:cNvPr id="14" name="Group 13">
            <a:extLst>
              <a:ext uri="{FF2B5EF4-FFF2-40B4-BE49-F238E27FC236}">
                <a16:creationId xmlns:a16="http://schemas.microsoft.com/office/drawing/2014/main" id="{49714B0E-E8C3-AC47-B043-B067D676674D}"/>
              </a:ext>
            </a:extLst>
          </p:cNvPr>
          <p:cNvGrpSpPr/>
          <p:nvPr/>
        </p:nvGrpSpPr>
        <p:grpSpPr>
          <a:xfrm>
            <a:off x="5136059" y="5279649"/>
            <a:ext cx="1920497" cy="1022110"/>
            <a:chOff x="5662079" y="5822280"/>
            <a:chExt cx="2117881" cy="1127160"/>
          </a:xfrm>
        </p:grpSpPr>
        <p:sp>
          <p:nvSpPr>
            <p:cNvPr id="15" name="Freeform 14">
              <a:extLst>
                <a:ext uri="{FF2B5EF4-FFF2-40B4-BE49-F238E27FC236}">
                  <a16:creationId xmlns:a16="http://schemas.microsoft.com/office/drawing/2014/main" id="{C34B06F4-26E6-A44C-A174-462FF617989D}"/>
                </a:ext>
              </a:extLst>
            </p:cNvPr>
            <p:cNvSpPr/>
            <p:nvPr/>
          </p:nvSpPr>
          <p:spPr>
            <a:xfrm>
              <a:off x="5662079" y="5822280"/>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6" name="TextBox 15">
              <a:extLst>
                <a:ext uri="{FF2B5EF4-FFF2-40B4-BE49-F238E27FC236}">
                  <a16:creationId xmlns:a16="http://schemas.microsoft.com/office/drawing/2014/main" id="{EBF2A40F-0B6D-7248-9EA3-0B0121EDC609}"/>
                </a:ext>
              </a:extLst>
            </p:cNvPr>
            <p:cNvSpPr txBox="1"/>
            <p:nvPr/>
          </p:nvSpPr>
          <p:spPr>
            <a:xfrm>
              <a:off x="5662080" y="6041160"/>
              <a:ext cx="2117880" cy="779738"/>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mj-lt"/>
                  <a:ea typeface="Arial" pitchFamily="34"/>
                  <a:cs typeface="Arial" pitchFamily="34"/>
                </a:rPr>
                <a:t>Training algorithm</a:t>
              </a:r>
            </a:p>
          </p:txBody>
        </p:sp>
      </p:grpSp>
      <p:sp>
        <p:nvSpPr>
          <p:cNvPr id="17" name="Straight Connector 16">
            <a:extLst>
              <a:ext uri="{FF2B5EF4-FFF2-40B4-BE49-F238E27FC236}">
                <a16:creationId xmlns:a16="http://schemas.microsoft.com/office/drawing/2014/main" id="{44FFF651-C61D-1049-B910-57A6030FB923}"/>
              </a:ext>
            </a:extLst>
          </p:cNvPr>
          <p:cNvSpPr/>
          <p:nvPr/>
        </p:nvSpPr>
        <p:spPr>
          <a:xfrm flipH="1" flipV="1">
            <a:off x="5290796" y="4726320"/>
            <a:ext cx="497508" cy="497507"/>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8" name="Straight Connector 17">
            <a:extLst>
              <a:ext uri="{FF2B5EF4-FFF2-40B4-BE49-F238E27FC236}">
                <a16:creationId xmlns:a16="http://schemas.microsoft.com/office/drawing/2014/main" id="{67F1E46D-B2E1-6C4E-AD20-2FD3AF4B0EC4}"/>
              </a:ext>
            </a:extLst>
          </p:cNvPr>
          <p:cNvSpPr/>
          <p:nvPr/>
        </p:nvSpPr>
        <p:spPr>
          <a:xfrm flipV="1">
            <a:off x="6096144" y="4809237"/>
            <a:ext cx="0" cy="414589"/>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9" name="Straight Connector 18">
            <a:extLst>
              <a:ext uri="{FF2B5EF4-FFF2-40B4-BE49-F238E27FC236}">
                <a16:creationId xmlns:a16="http://schemas.microsoft.com/office/drawing/2014/main" id="{15C9BB9C-DCEA-C148-95C9-90C95A8C9E42}"/>
              </a:ext>
            </a:extLst>
          </p:cNvPr>
          <p:cNvSpPr/>
          <p:nvPr/>
        </p:nvSpPr>
        <p:spPr>
          <a:xfrm flipV="1">
            <a:off x="6409208" y="4734808"/>
            <a:ext cx="497507" cy="497506"/>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grpSp>
        <p:nvGrpSpPr>
          <p:cNvPr id="21" name="Group 20">
            <a:extLst>
              <a:ext uri="{FF2B5EF4-FFF2-40B4-BE49-F238E27FC236}">
                <a16:creationId xmlns:a16="http://schemas.microsoft.com/office/drawing/2014/main" id="{546FF205-18A8-402D-B4DA-FF9C9AB1EBF1}"/>
              </a:ext>
            </a:extLst>
          </p:cNvPr>
          <p:cNvGrpSpPr/>
          <p:nvPr/>
        </p:nvGrpSpPr>
        <p:grpSpPr>
          <a:xfrm>
            <a:off x="5135734" y="170528"/>
            <a:ext cx="1823868" cy="1626007"/>
            <a:chOff x="5852517" y="176072"/>
            <a:chExt cx="2011320" cy="1793124"/>
          </a:xfrm>
        </p:grpSpPr>
        <p:sp>
          <p:nvSpPr>
            <p:cNvPr id="22" name="TextBox 21">
              <a:extLst>
                <a:ext uri="{FF2B5EF4-FFF2-40B4-BE49-F238E27FC236}">
                  <a16:creationId xmlns:a16="http://schemas.microsoft.com/office/drawing/2014/main" id="{E5EE8A28-3F71-4FAB-9436-9B65502CA6C5}"/>
                </a:ext>
              </a:extLst>
            </p:cNvPr>
            <p:cNvSpPr txBox="1"/>
            <p:nvPr/>
          </p:nvSpPr>
          <p:spPr>
            <a:xfrm>
              <a:off x="5968398" y="1463107"/>
              <a:ext cx="1811558" cy="50608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Cat or Dog?</a:t>
              </a:r>
            </a:p>
          </p:txBody>
        </p:sp>
        <p:pic>
          <p:nvPicPr>
            <p:cNvPr id="23" name="Picture 22">
              <a:extLst>
                <a:ext uri="{FF2B5EF4-FFF2-40B4-BE49-F238E27FC236}">
                  <a16:creationId xmlns:a16="http://schemas.microsoft.com/office/drawing/2014/main" id="{BC815A21-2C1B-44F8-89D5-6380ED86EFBD}"/>
                </a:ext>
              </a:extLst>
            </p:cNvPr>
            <p:cNvPicPr>
              <a:picLocks noChangeAspect="1"/>
            </p:cNvPicPr>
            <p:nvPr/>
          </p:nvPicPr>
          <p:blipFill>
            <a:blip r:embed="rId4" cstate="print">
              <a:lum/>
              <a:alphaModFix/>
              <a:extLst>
                <a:ext uri="{28A0092B-C50C-407E-A947-70E740481C1C}">
                  <a14:useLocalDpi xmlns:a14="http://schemas.microsoft.com/office/drawing/2010/main"/>
                </a:ext>
              </a:extLst>
            </a:blip>
            <a:srcRect/>
            <a:stretch>
              <a:fillRect/>
            </a:stretch>
          </p:blipFill>
          <p:spPr>
            <a:xfrm>
              <a:off x="5852517" y="176072"/>
              <a:ext cx="2011320" cy="1340640"/>
            </a:xfrm>
            <a:prstGeom prst="rect">
              <a:avLst/>
            </a:prstGeom>
            <a:noFill/>
            <a:ln>
              <a:noFill/>
            </a:ln>
          </p:spPr>
        </p:pic>
      </p:grpSp>
      <p:pic>
        <p:nvPicPr>
          <p:cNvPr id="24" name="Picture 23">
            <a:extLst>
              <a:ext uri="{FF2B5EF4-FFF2-40B4-BE49-F238E27FC236}">
                <a16:creationId xmlns:a16="http://schemas.microsoft.com/office/drawing/2014/main" id="{D2A0ECDE-F289-4CD6-A22D-8825BAD85197}"/>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389552" y="1563624"/>
            <a:ext cx="3677309" cy="4087368"/>
          </a:xfrm>
          <a:prstGeom prst="rect">
            <a:avLst/>
          </a:prstGeom>
        </p:spPr>
      </p:pic>
      <p:pic>
        <p:nvPicPr>
          <p:cNvPr id="20" name="Picture 19">
            <a:extLst>
              <a:ext uri="{FF2B5EF4-FFF2-40B4-BE49-F238E27FC236}">
                <a16:creationId xmlns:a16="http://schemas.microsoft.com/office/drawing/2014/main" id="{95DC3603-5815-7F43-AFCD-6CA2248FAC5A}"/>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4271025" y="3532735"/>
            <a:ext cx="3583783" cy="128139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F607090C-02E7-4DCE-97A8-2E943016A86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75904" y="1563624"/>
            <a:ext cx="3691177" cy="4087368"/>
          </a:xfrm>
          <a:prstGeom prst="rect">
            <a:avLst/>
          </a:prstGeom>
        </p:spPr>
      </p:pic>
      <p:sp>
        <p:nvSpPr>
          <p:cNvPr id="2" name="Freeform 1">
            <a:extLst>
              <a:ext uri="{FF2B5EF4-FFF2-40B4-BE49-F238E27FC236}">
                <a16:creationId xmlns:a16="http://schemas.microsoft.com/office/drawing/2014/main" id="{5324ED7B-46E5-9047-9805-B43C0A5D52B5}"/>
              </a:ext>
            </a:extLst>
          </p:cNvPr>
          <p:cNvSpPr/>
          <p:nvPr/>
        </p:nvSpPr>
        <p:spPr>
          <a:xfrm>
            <a:off x="3815902" y="3670258"/>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grpSp>
        <p:nvGrpSpPr>
          <p:cNvPr id="3" name="Group 2">
            <a:extLst>
              <a:ext uri="{FF2B5EF4-FFF2-40B4-BE49-F238E27FC236}">
                <a16:creationId xmlns:a16="http://schemas.microsoft.com/office/drawing/2014/main" id="{BA66C998-57B5-3C43-90F9-A00C440CDF34}"/>
              </a:ext>
            </a:extLst>
          </p:cNvPr>
          <p:cNvGrpSpPr/>
          <p:nvPr/>
        </p:nvGrpSpPr>
        <p:grpSpPr>
          <a:xfrm>
            <a:off x="5135734" y="170528"/>
            <a:ext cx="1823868" cy="1626007"/>
            <a:chOff x="5852517" y="176072"/>
            <a:chExt cx="2011320" cy="1793124"/>
          </a:xfrm>
        </p:grpSpPr>
        <p:sp>
          <p:nvSpPr>
            <p:cNvPr id="4" name="TextBox 3">
              <a:extLst>
                <a:ext uri="{FF2B5EF4-FFF2-40B4-BE49-F238E27FC236}">
                  <a16:creationId xmlns:a16="http://schemas.microsoft.com/office/drawing/2014/main" id="{68B1A061-A10B-8345-9218-80F7CB8D1C1B}"/>
                </a:ext>
              </a:extLst>
            </p:cNvPr>
            <p:cNvSpPr txBox="1"/>
            <p:nvPr/>
          </p:nvSpPr>
          <p:spPr>
            <a:xfrm>
              <a:off x="5968398" y="1463107"/>
              <a:ext cx="1811558" cy="50608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Cat or Dog?</a:t>
              </a:r>
            </a:p>
          </p:txBody>
        </p:sp>
        <p:pic>
          <p:nvPicPr>
            <p:cNvPr id="6" name="Picture 5">
              <a:extLst>
                <a:ext uri="{FF2B5EF4-FFF2-40B4-BE49-F238E27FC236}">
                  <a16:creationId xmlns:a16="http://schemas.microsoft.com/office/drawing/2014/main" id="{F2A19259-CE84-334A-A67E-A72A9E3C2C1C}"/>
                </a:ext>
              </a:extLst>
            </p:cNvPr>
            <p:cNvPicPr>
              <a:picLocks noChangeAspect="1"/>
            </p:cNvPicPr>
            <p:nvPr/>
          </p:nvPicPr>
          <p:blipFill>
            <a:blip r:embed="rId4" cstate="print">
              <a:lum/>
              <a:alphaModFix/>
              <a:extLst>
                <a:ext uri="{28A0092B-C50C-407E-A947-70E740481C1C}">
                  <a14:useLocalDpi xmlns:a14="http://schemas.microsoft.com/office/drawing/2010/main"/>
                </a:ext>
              </a:extLst>
            </a:blip>
            <a:srcRect/>
            <a:stretch>
              <a:fillRect/>
            </a:stretch>
          </p:blipFill>
          <p:spPr>
            <a:xfrm>
              <a:off x="5852517" y="176072"/>
              <a:ext cx="2011320" cy="1340640"/>
            </a:xfrm>
            <a:prstGeom prst="rect">
              <a:avLst/>
            </a:prstGeom>
            <a:noFill/>
            <a:ln>
              <a:noFill/>
            </a:ln>
          </p:spPr>
        </p:pic>
      </p:grpSp>
      <p:pic>
        <p:nvPicPr>
          <p:cNvPr id="7" name="Picture 6">
            <a:extLst>
              <a:ext uri="{FF2B5EF4-FFF2-40B4-BE49-F238E27FC236}">
                <a16:creationId xmlns:a16="http://schemas.microsoft.com/office/drawing/2014/main" id="{D114CA14-AD3F-954D-A671-12B8A49776D5}"/>
              </a:ext>
            </a:extLst>
          </p:cNvPr>
          <p:cNvPicPr>
            <a:picLocks noChangeAspect="1"/>
          </p:cNvPicPr>
          <p:nvPr/>
        </p:nvPicPr>
        <p:blipFill>
          <a:blip r:embed="rId5" cstate="print">
            <a:lum/>
            <a:alphaModFix/>
            <a:extLst>
              <a:ext uri="{28A0092B-C50C-407E-A947-70E740481C1C}">
                <a14:useLocalDpi xmlns:a14="http://schemas.microsoft.com/office/drawing/2010/main"/>
              </a:ext>
            </a:extLst>
          </a:blip>
          <a:srcRect/>
          <a:stretch>
            <a:fillRect/>
          </a:stretch>
        </p:blipFill>
        <p:spPr>
          <a:xfrm>
            <a:off x="206363" y="1680229"/>
            <a:ext cx="3540659" cy="3980058"/>
          </a:xfrm>
          <a:prstGeom prst="rect">
            <a:avLst/>
          </a:prstGeom>
          <a:noFill/>
          <a:ln>
            <a:noFill/>
          </a:ln>
        </p:spPr>
      </p:pic>
      <p:sp>
        <p:nvSpPr>
          <p:cNvPr id="9" name="Freeform 8">
            <a:extLst>
              <a:ext uri="{FF2B5EF4-FFF2-40B4-BE49-F238E27FC236}">
                <a16:creationId xmlns:a16="http://schemas.microsoft.com/office/drawing/2014/main" id="{BA3DA68C-0DE6-C84B-A162-E18CD2EE46B9}"/>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0" name="TextBox 9">
            <a:extLst>
              <a:ext uri="{FF2B5EF4-FFF2-40B4-BE49-F238E27FC236}">
                <a16:creationId xmlns:a16="http://schemas.microsoft.com/office/drawing/2014/main" id="{6002629C-34CB-A243-ACA5-4B29A78DE9C7}"/>
              </a:ext>
            </a:extLst>
          </p:cNvPr>
          <p:cNvSpPr txBox="1"/>
          <p:nvPr/>
        </p:nvSpPr>
        <p:spPr>
          <a:xfrm>
            <a:off x="4396328" y="2607343"/>
            <a:ext cx="3399633" cy="110442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mj-lt"/>
                <a:ea typeface="Arial" pitchFamily="34"/>
                <a:cs typeface="Arial" pitchFamily="34"/>
              </a:rPr>
              <a:t>Mathematical function mapping image to label</a:t>
            </a:r>
            <a:br>
              <a:rPr lang="en-US" sz="2176" dirty="0">
                <a:latin typeface="+mj-lt"/>
                <a:ea typeface="Arial" pitchFamily="34"/>
                <a:cs typeface="Arial" pitchFamily="34"/>
              </a:rPr>
            </a:br>
            <a:r>
              <a:rPr lang="en-US" sz="2176" dirty="0">
                <a:latin typeface="+mj-lt"/>
                <a:ea typeface="Arial" pitchFamily="34"/>
                <a:cs typeface="Arial" pitchFamily="34"/>
              </a:rPr>
              <a:t>(“cat” or “dog”)</a:t>
            </a:r>
          </a:p>
        </p:txBody>
      </p:sp>
      <p:sp>
        <p:nvSpPr>
          <p:cNvPr id="12" name="Freeform 11">
            <a:extLst>
              <a:ext uri="{FF2B5EF4-FFF2-40B4-BE49-F238E27FC236}">
                <a16:creationId xmlns:a16="http://schemas.microsoft.com/office/drawing/2014/main" id="{D61F6EF1-EE54-504F-B338-E5E0E031B7AC}"/>
              </a:ext>
            </a:extLst>
          </p:cNvPr>
          <p:cNvSpPr/>
          <p:nvPr/>
        </p:nvSpPr>
        <p:spPr>
          <a:xfrm>
            <a:off x="7888346" y="3670258"/>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3" name="Freeform 12">
            <a:extLst>
              <a:ext uri="{FF2B5EF4-FFF2-40B4-BE49-F238E27FC236}">
                <a16:creationId xmlns:a16="http://schemas.microsoft.com/office/drawing/2014/main" id="{9F7894A6-7C8C-E54E-B048-04975FE63298}"/>
              </a:ext>
            </a:extLst>
          </p:cNvPr>
          <p:cNvSpPr/>
          <p:nvPr/>
        </p:nvSpPr>
        <p:spPr>
          <a:xfrm>
            <a:off x="7132618" y="5721334"/>
            <a:ext cx="2984716" cy="427974"/>
          </a:xfrm>
          <a:custGeom>
            <a:avLst/>
            <a:gdLst/>
            <a:ahLst/>
            <a:cxnLst>
              <a:cxn ang="3cd4">
                <a:pos x="hc" y="t"/>
              </a:cxn>
              <a:cxn ang="cd2">
                <a:pos x="l" y="vc"/>
              </a:cxn>
              <a:cxn ang="cd4">
                <a:pos x="hc" y="b"/>
              </a:cxn>
              <a:cxn ang="0">
                <a:pos x="r" y="vc"/>
              </a:cxn>
            </a:cxnLst>
            <a:rect l="l" t="t" r="r" b="b"/>
            <a:pathLst>
              <a:path w="9144" h="1312">
                <a:moveTo>
                  <a:pt x="9144" y="0"/>
                </a:moveTo>
                <a:cubicBezTo>
                  <a:pt x="8890" y="1801"/>
                  <a:pt x="2794" y="1524"/>
                  <a:pt x="0" y="508"/>
                </a:cubicBezTo>
              </a:path>
            </a:pathLst>
          </a:custGeom>
          <a:noFill/>
          <a:ln w="36720">
            <a:solidFill>
              <a:schemeClr val="tx1">
                <a:lumMod val="65000"/>
                <a:lumOff val="35000"/>
              </a:schemeClr>
            </a:solidFill>
            <a:prstDash val="solid"/>
            <a:tailEnd type="arrow"/>
          </a:ln>
        </p:spPr>
        <p:txBody>
          <a:bodyPr wrap="none" lIns="98261" tIns="57455" rIns="98261" bIns="57455" anchor="ctr" anchorCtr="0" compatLnSpc="0"/>
          <a:lstStyle/>
          <a:p>
            <a:pPr hangingPunct="0"/>
            <a:endParaRPr lang="en-US" sz="1632">
              <a:latin typeface="Liberation Sans" pitchFamily="18"/>
              <a:ea typeface="Noto Sans CJK SC" pitchFamily="2"/>
              <a:cs typeface="Lohit Devanagari" pitchFamily="2"/>
            </a:endParaRPr>
          </a:p>
        </p:txBody>
      </p:sp>
      <p:grpSp>
        <p:nvGrpSpPr>
          <p:cNvPr id="14" name="Group 13">
            <a:extLst>
              <a:ext uri="{FF2B5EF4-FFF2-40B4-BE49-F238E27FC236}">
                <a16:creationId xmlns:a16="http://schemas.microsoft.com/office/drawing/2014/main" id="{7B114D92-5A04-CE4C-9C38-81F85C42D896}"/>
              </a:ext>
            </a:extLst>
          </p:cNvPr>
          <p:cNvGrpSpPr/>
          <p:nvPr/>
        </p:nvGrpSpPr>
        <p:grpSpPr>
          <a:xfrm>
            <a:off x="5136058" y="5279649"/>
            <a:ext cx="1920497" cy="1022110"/>
            <a:chOff x="5662078" y="5822280"/>
            <a:chExt cx="2117881" cy="1127160"/>
          </a:xfrm>
        </p:grpSpPr>
        <p:sp>
          <p:nvSpPr>
            <p:cNvPr id="15" name="Freeform 14">
              <a:extLst>
                <a:ext uri="{FF2B5EF4-FFF2-40B4-BE49-F238E27FC236}">
                  <a16:creationId xmlns:a16="http://schemas.microsoft.com/office/drawing/2014/main" id="{CD10D1EC-3C62-A64D-AF9D-12B5617D513C}"/>
                </a:ext>
              </a:extLst>
            </p:cNvPr>
            <p:cNvSpPr/>
            <p:nvPr/>
          </p:nvSpPr>
          <p:spPr>
            <a:xfrm>
              <a:off x="5662079" y="5822280"/>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6" name="TextBox 15">
              <a:extLst>
                <a:ext uri="{FF2B5EF4-FFF2-40B4-BE49-F238E27FC236}">
                  <a16:creationId xmlns:a16="http://schemas.microsoft.com/office/drawing/2014/main" id="{258F7581-B524-9247-A88C-46557600110D}"/>
                </a:ext>
              </a:extLst>
            </p:cNvPr>
            <p:cNvSpPr txBox="1"/>
            <p:nvPr/>
          </p:nvSpPr>
          <p:spPr>
            <a:xfrm>
              <a:off x="5662078" y="6041160"/>
              <a:ext cx="2117879" cy="779738"/>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mj-lt"/>
                  <a:ea typeface="Arial" pitchFamily="34"/>
                  <a:cs typeface="Arial" pitchFamily="34"/>
                </a:rPr>
                <a:t>Training algorithm</a:t>
              </a:r>
            </a:p>
          </p:txBody>
        </p:sp>
      </p:grpSp>
      <p:sp>
        <p:nvSpPr>
          <p:cNvPr id="17" name="Freeform 16">
            <a:extLst>
              <a:ext uri="{FF2B5EF4-FFF2-40B4-BE49-F238E27FC236}">
                <a16:creationId xmlns:a16="http://schemas.microsoft.com/office/drawing/2014/main" id="{A2F797C7-FF10-1D44-8E13-95D89B23B74F}"/>
              </a:ext>
            </a:extLst>
          </p:cNvPr>
          <p:cNvSpPr/>
          <p:nvPr/>
        </p:nvSpPr>
        <p:spPr>
          <a:xfrm>
            <a:off x="5290795" y="4726319"/>
            <a:ext cx="497181" cy="497181"/>
          </a:xfrm>
          <a:custGeom>
            <a:avLst/>
            <a:gdLst/>
            <a:ahLst/>
            <a:cxnLst>
              <a:cxn ang="3cd4">
                <a:pos x="hc" y="t"/>
              </a:cxn>
              <a:cxn ang="cd2">
                <a:pos x="l" y="vc"/>
              </a:cxn>
              <a:cxn ang="cd4">
                <a:pos x="hc" y="b"/>
              </a:cxn>
              <a:cxn ang="0">
                <a:pos x="r" y="vc"/>
              </a:cxn>
            </a:cxnLst>
            <a:rect l="l" t="t" r="r" b="b"/>
            <a:pathLst>
              <a:path w="1524" h="1524" fill="none">
                <a:moveTo>
                  <a:pt x="1524" y="1524"/>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8" name="Freeform 17">
            <a:extLst>
              <a:ext uri="{FF2B5EF4-FFF2-40B4-BE49-F238E27FC236}">
                <a16:creationId xmlns:a16="http://schemas.microsoft.com/office/drawing/2014/main" id="{75DB9911-C963-E943-AC98-A7772BBFD1AB}"/>
              </a:ext>
            </a:extLst>
          </p:cNvPr>
          <p:cNvSpPr/>
          <p:nvPr/>
        </p:nvSpPr>
        <p:spPr>
          <a:xfrm>
            <a:off x="6096144" y="4809238"/>
            <a:ext cx="0" cy="414262"/>
          </a:xfrm>
          <a:custGeom>
            <a:avLst/>
            <a:gdLst/>
            <a:ahLst/>
            <a:cxnLst>
              <a:cxn ang="3cd4">
                <a:pos x="hc" y="t"/>
              </a:cxn>
              <a:cxn ang="cd2">
                <a:pos x="l" y="vc"/>
              </a:cxn>
              <a:cxn ang="cd4">
                <a:pos x="hc" y="b"/>
              </a:cxn>
              <a:cxn ang="0">
                <a:pos x="r" y="vc"/>
              </a:cxn>
            </a:cxnLst>
            <a:rect l="l" t="t" r="r" b="b"/>
            <a:pathLst>
              <a:path h="1270" fill="none">
                <a:moveTo>
                  <a:pt x="0" y="1270"/>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9" name="Freeform 18">
            <a:extLst>
              <a:ext uri="{FF2B5EF4-FFF2-40B4-BE49-F238E27FC236}">
                <a16:creationId xmlns:a16="http://schemas.microsoft.com/office/drawing/2014/main" id="{1F905430-A0B4-5340-B3DF-50B916FEC3C0}"/>
              </a:ext>
            </a:extLst>
          </p:cNvPr>
          <p:cNvSpPr/>
          <p:nvPr/>
        </p:nvSpPr>
        <p:spPr>
          <a:xfrm>
            <a:off x="6409208" y="4734807"/>
            <a:ext cx="497181" cy="497181"/>
          </a:xfrm>
          <a:custGeom>
            <a:avLst/>
            <a:gdLst/>
            <a:ahLst/>
            <a:cxnLst>
              <a:cxn ang="3cd4">
                <a:pos x="hc" y="t"/>
              </a:cxn>
              <a:cxn ang="cd2">
                <a:pos x="l" y="vc"/>
              </a:cxn>
              <a:cxn ang="cd4">
                <a:pos x="hc" y="b"/>
              </a:cxn>
              <a:cxn ang="0">
                <a:pos x="r" y="vc"/>
              </a:cxn>
            </a:cxnLst>
            <a:rect l="l" t="t" r="r" b="b"/>
            <a:pathLst>
              <a:path w="1524" h="1524" fill="none">
                <a:moveTo>
                  <a:pt x="0" y="1524"/>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pic>
        <p:nvPicPr>
          <p:cNvPr id="22" name="Picture 21">
            <a:extLst>
              <a:ext uri="{FF2B5EF4-FFF2-40B4-BE49-F238E27FC236}">
                <a16:creationId xmlns:a16="http://schemas.microsoft.com/office/drawing/2014/main" id="{A9C33E58-723A-2943-A852-6D2E50073F4F}"/>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4271025" y="3532735"/>
            <a:ext cx="3583783" cy="128139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3" grpId="0" animBg="1"/>
      <p:bldP spid="17" grpId="0" animBg="1"/>
      <p:bldP spid="18" grpId="0" animBg="1"/>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9CB376C-AC95-403C-B3A3-5950CB55CA9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71775" y="1104900"/>
            <a:ext cx="6648450" cy="4648200"/>
          </a:xfrm>
          <a:prstGeom prst="rect">
            <a:avLst/>
          </a:prstGeom>
        </p:spPr>
      </p:pic>
    </p:spTree>
    <p:extLst>
      <p:ext uri="{BB962C8B-B14F-4D97-AF65-F5344CB8AC3E}">
        <p14:creationId xmlns:p14="http://schemas.microsoft.com/office/powerpoint/2010/main" val="3480131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E66F2E-C91C-4311-B65A-B61BFBC7CF8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365760"/>
            <a:ext cx="3233668" cy="805144"/>
          </a:xfrm>
          <a:prstGeom prst="rect">
            <a:avLst/>
          </a:prstGeom>
        </p:spPr>
      </p:pic>
      <p:pic>
        <p:nvPicPr>
          <p:cNvPr id="3" name="Picture 2">
            <a:extLst>
              <a:ext uri="{FF2B5EF4-FFF2-40B4-BE49-F238E27FC236}">
                <a16:creationId xmlns:a16="http://schemas.microsoft.com/office/drawing/2014/main" id="{6818FEE8-D9DB-43B3-A9CB-DD82942AF9ED}"/>
              </a:ext>
            </a:extLst>
          </p:cNvPr>
          <p:cNvPicPr>
            <a:picLocks noChangeAspect="1"/>
          </p:cNvPicPr>
          <p:nvPr/>
        </p:nvPicPr>
        <p:blipFill>
          <a:blip r:embed="rId4">
            <a:clrChange>
              <a:clrFrom>
                <a:srgbClr val="F8F9FA"/>
              </a:clrFrom>
              <a:clrTo>
                <a:srgbClr val="F8F9FA">
                  <a:alpha val="0"/>
                </a:srgbClr>
              </a:clrTo>
            </a:clrChange>
            <a:extLst>
              <a:ext uri="{28A0092B-C50C-407E-A947-70E740481C1C}">
                <a14:useLocalDpi xmlns:a14="http://schemas.microsoft.com/office/drawing/2010/main"/>
              </a:ext>
            </a:extLst>
          </a:blip>
          <a:stretch>
            <a:fillRect/>
          </a:stretch>
        </p:blipFill>
        <p:spPr>
          <a:xfrm>
            <a:off x="3767137" y="2524125"/>
            <a:ext cx="4657725" cy="1809750"/>
          </a:xfrm>
          <a:prstGeom prst="rect">
            <a:avLst/>
          </a:prstGeom>
        </p:spPr>
      </p:pic>
    </p:spTree>
    <p:extLst>
      <p:ext uri="{BB962C8B-B14F-4D97-AF65-F5344CB8AC3E}">
        <p14:creationId xmlns:p14="http://schemas.microsoft.com/office/powerpoint/2010/main" val="4119545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6FF31-301F-43F0-8202-A782726E446A}"/>
              </a:ext>
            </a:extLst>
          </p:cNvPr>
          <p:cNvSpPr>
            <a:spLocks noGrp="1"/>
          </p:cNvSpPr>
          <p:nvPr>
            <p:ph type="title"/>
          </p:nvPr>
        </p:nvSpPr>
        <p:spPr>
          <a:xfrm>
            <a:off x="618697" y="365127"/>
            <a:ext cx="10735103" cy="827416"/>
          </a:xfrm>
        </p:spPr>
        <p:txBody>
          <a:bodyPr>
            <a:normAutofit/>
          </a:bodyPr>
          <a:lstStyle/>
          <a:p>
            <a:pPr algn="ctr"/>
            <a:r>
              <a:rPr lang="en-US" sz="3600" dirty="0">
                <a:latin typeface="Palatino Linotype" panose="02040502050505030304" pitchFamily="18" charset="0"/>
                <a:cs typeface="Segoe UI Light" panose="020B0502040204020203" pitchFamily="34" charset="0"/>
              </a:rPr>
              <a:t>Questions</a:t>
            </a:r>
          </a:p>
        </p:txBody>
      </p:sp>
      <p:pic>
        <p:nvPicPr>
          <p:cNvPr id="5" name="Content Placeholder 8" descr="Icon&#10;&#10;Description automatically generated">
            <a:extLst>
              <a:ext uri="{FF2B5EF4-FFF2-40B4-BE49-F238E27FC236}">
                <a16:creationId xmlns:a16="http://schemas.microsoft.com/office/drawing/2014/main" id="{F163D1E6-F27A-41D3-A3CF-77D0C0565159}"/>
              </a:ext>
            </a:extLst>
          </p:cNvPr>
          <p:cNvPicPr>
            <a:picLocks noGrp="1" noChangeAspect="1"/>
          </p:cNvPicPr>
          <p:nvPr>
            <p:ph idx="1"/>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tretch>
            <a:fillRect/>
          </a:stretch>
        </p:blipFill>
        <p:spPr>
          <a:xfrm>
            <a:off x="3615901" y="2465061"/>
            <a:ext cx="4740693" cy="2723008"/>
          </a:xfrm>
        </p:spPr>
      </p:pic>
    </p:spTree>
    <p:extLst>
      <p:ext uri="{BB962C8B-B14F-4D97-AF65-F5344CB8AC3E}">
        <p14:creationId xmlns:p14="http://schemas.microsoft.com/office/powerpoint/2010/main" val="2087520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4">
            <a:extLst>
              <a:ext uri="{FF2B5EF4-FFF2-40B4-BE49-F238E27FC236}">
                <a16:creationId xmlns:a16="http://schemas.microsoft.com/office/drawing/2014/main" id="{FBFBF73E-2EDC-4C51-9339-B87AEA3DAC75}"/>
              </a:ext>
            </a:extLst>
          </p:cNvPr>
          <p:cNvSpPr txBox="1">
            <a:spLocks/>
          </p:cNvSpPr>
          <p:nvPr/>
        </p:nvSpPr>
        <p:spPr>
          <a:xfrm>
            <a:off x="812801" y="1386840"/>
            <a:ext cx="10540999" cy="374471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endParaRPr lang="en-US" sz="4800" dirty="0">
              <a:solidFill>
                <a:schemeClr val="tx1">
                  <a:lumMod val="65000"/>
                  <a:lumOff val="35000"/>
                </a:schemeClr>
              </a:solidFill>
              <a:latin typeface="Palatino Linotype" panose="02040502050505030304" pitchFamily="18" charset="0"/>
            </a:endParaRPr>
          </a:p>
          <a:p>
            <a:pPr algn="ctr"/>
            <a:endParaRPr lang="en-US" sz="4800" dirty="0">
              <a:solidFill>
                <a:schemeClr val="tx1">
                  <a:lumMod val="65000"/>
                  <a:lumOff val="35000"/>
                </a:schemeClr>
              </a:solidFill>
              <a:latin typeface="Palatino Linotype" panose="02040502050505030304" pitchFamily="18" charset="0"/>
            </a:endParaRPr>
          </a:p>
          <a:p>
            <a:pPr algn="ctr"/>
            <a:r>
              <a:rPr lang="en-US" sz="4800" dirty="0">
                <a:solidFill>
                  <a:schemeClr val="tx1">
                    <a:lumMod val="65000"/>
                    <a:lumOff val="35000"/>
                  </a:schemeClr>
                </a:solidFill>
                <a:latin typeface="Palatino Linotype" panose="02040502050505030304" pitchFamily="18" charset="0"/>
              </a:rPr>
              <a:t>How do machines learn?</a:t>
            </a:r>
          </a:p>
        </p:txBody>
      </p:sp>
    </p:spTree>
    <p:extLst>
      <p:ext uri="{BB962C8B-B14F-4D97-AF65-F5344CB8AC3E}">
        <p14:creationId xmlns:p14="http://schemas.microsoft.com/office/powerpoint/2010/main" val="202715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45F6C-A96D-429F-9DCE-4F3CB83718C3}"/>
              </a:ext>
            </a:extLst>
          </p:cNvPr>
          <p:cNvSpPr>
            <a:spLocks noGrp="1"/>
          </p:cNvSpPr>
          <p:nvPr>
            <p:ph type="title"/>
          </p:nvPr>
        </p:nvSpPr>
        <p:spPr/>
        <p:txBody>
          <a:bodyPr/>
          <a:lstStyle/>
          <a:p>
            <a:endParaRPr lang="en-US"/>
          </a:p>
        </p:txBody>
      </p:sp>
      <p:sp>
        <p:nvSpPr>
          <p:cNvPr id="7" name="Content Placeholder 6">
            <a:extLst>
              <a:ext uri="{FF2B5EF4-FFF2-40B4-BE49-F238E27FC236}">
                <a16:creationId xmlns:a16="http://schemas.microsoft.com/office/drawing/2014/main" id="{D4DE9EB4-713F-4714-84E1-C11E3414656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561612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DF42002-E760-4B51-89C4-9FD1FCB9E5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095" y="2540430"/>
            <a:ext cx="2402236" cy="24022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F617F34-2A94-4F43-B2D6-CB65838B26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3298" y="2528803"/>
            <a:ext cx="2402237" cy="240223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17DF522-1FD5-4D64-843C-6804490B77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84825" y="2528804"/>
            <a:ext cx="2402237" cy="24022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F5D94AC-1FAF-423E-AE7E-54394A464204}"/>
              </a:ext>
            </a:extLst>
          </p:cNvPr>
          <p:cNvSpPr txBox="1"/>
          <p:nvPr/>
        </p:nvSpPr>
        <p:spPr>
          <a:xfrm>
            <a:off x="995727" y="2159473"/>
            <a:ext cx="3122971" cy="369332"/>
          </a:xfrm>
          <a:prstGeom prst="rect">
            <a:avLst/>
          </a:prstGeom>
          <a:noFill/>
        </p:spPr>
        <p:txBody>
          <a:bodyPr wrap="none" rtlCol="0">
            <a:spAutoFit/>
          </a:bodyPr>
          <a:lstStyle/>
          <a:p>
            <a:pPr algn="ctr"/>
            <a:r>
              <a:rPr lang="en-US" dirty="0">
                <a:latin typeface="Palatino Linotype" panose="02040502050505030304" pitchFamily="18" charset="0"/>
              </a:rPr>
              <a:t>Multi-Select Multiple Choice</a:t>
            </a:r>
          </a:p>
        </p:txBody>
      </p:sp>
      <p:sp>
        <p:nvSpPr>
          <p:cNvPr id="6" name="TextBox 5">
            <a:extLst>
              <a:ext uri="{FF2B5EF4-FFF2-40B4-BE49-F238E27FC236}">
                <a16:creationId xmlns:a16="http://schemas.microsoft.com/office/drawing/2014/main" id="{0DCC0B5F-A743-40FD-A0F5-EC444DA70478}"/>
              </a:ext>
            </a:extLst>
          </p:cNvPr>
          <p:cNvSpPr txBox="1"/>
          <p:nvPr/>
        </p:nvSpPr>
        <p:spPr>
          <a:xfrm>
            <a:off x="8227992" y="2145308"/>
            <a:ext cx="2813591" cy="369332"/>
          </a:xfrm>
          <a:prstGeom prst="rect">
            <a:avLst/>
          </a:prstGeom>
          <a:noFill/>
        </p:spPr>
        <p:txBody>
          <a:bodyPr wrap="square" rtlCol="0">
            <a:spAutoFit/>
          </a:bodyPr>
          <a:lstStyle/>
          <a:p>
            <a:pPr algn="ctr"/>
            <a:r>
              <a:rPr lang="en-US" dirty="0">
                <a:latin typeface="Palatino Linotype" panose="02040502050505030304" pitchFamily="18" charset="0"/>
              </a:rPr>
              <a:t>Word Cloud</a:t>
            </a:r>
          </a:p>
        </p:txBody>
      </p:sp>
      <p:sp>
        <p:nvSpPr>
          <p:cNvPr id="7" name="TextBox 6">
            <a:extLst>
              <a:ext uri="{FF2B5EF4-FFF2-40B4-BE49-F238E27FC236}">
                <a16:creationId xmlns:a16="http://schemas.microsoft.com/office/drawing/2014/main" id="{D521A040-8C3B-464B-9C58-2408B67434D1}"/>
              </a:ext>
            </a:extLst>
          </p:cNvPr>
          <p:cNvSpPr txBox="1"/>
          <p:nvPr/>
        </p:nvSpPr>
        <p:spPr>
          <a:xfrm>
            <a:off x="4438445" y="2145308"/>
            <a:ext cx="3371949" cy="369332"/>
          </a:xfrm>
          <a:prstGeom prst="rect">
            <a:avLst/>
          </a:prstGeom>
          <a:noFill/>
        </p:spPr>
        <p:txBody>
          <a:bodyPr wrap="none" rtlCol="0">
            <a:spAutoFit/>
          </a:bodyPr>
          <a:lstStyle/>
          <a:p>
            <a:pPr algn="ctr"/>
            <a:r>
              <a:rPr lang="en-US" dirty="0">
                <a:latin typeface="Palatino Linotype" panose="02040502050505030304" pitchFamily="18" charset="0"/>
              </a:rPr>
              <a:t>Single Answer Multiple Choice</a:t>
            </a:r>
          </a:p>
        </p:txBody>
      </p:sp>
    </p:spTree>
    <p:extLst>
      <p:ext uri="{BB962C8B-B14F-4D97-AF65-F5344CB8AC3E}">
        <p14:creationId xmlns:p14="http://schemas.microsoft.com/office/powerpoint/2010/main" val="3702438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F4B445-32AF-409F-807B-89D6D97AD94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81200" y="2405062"/>
            <a:ext cx="8229600" cy="2047875"/>
          </a:xfrm>
          <a:prstGeom prst="rect">
            <a:avLst/>
          </a:prstGeom>
        </p:spPr>
      </p:pic>
      <p:sp>
        <p:nvSpPr>
          <p:cNvPr id="4" name="TextBox 3">
            <a:extLst>
              <a:ext uri="{FF2B5EF4-FFF2-40B4-BE49-F238E27FC236}">
                <a16:creationId xmlns:a16="http://schemas.microsoft.com/office/drawing/2014/main" id="{76DC754D-2DCD-4ADA-B1C8-FCE006A6BFCD}"/>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Moroney, L. (2021). </a:t>
            </a:r>
            <a:r>
              <a:rPr lang="en-US" sz="1400" i="1" dirty="0">
                <a:solidFill>
                  <a:schemeClr val="tx1">
                    <a:lumMod val="65000"/>
                    <a:lumOff val="35000"/>
                  </a:schemeClr>
                </a:solidFill>
                <a:latin typeface="+mj-lt"/>
                <a:ea typeface="Verdana" panose="020B0604030504040204" pitchFamily="34" charset="0"/>
              </a:rPr>
              <a:t>AI and Machine Learning for Coders: A Programmer’s Guide to Artificial Intelligence</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Sebastopol, CA: O'Reilly Media, Inc.  (Chapter 9)</a:t>
            </a:r>
            <a:endParaRPr lang="en-US" sz="1400" dirty="0">
              <a:solidFill>
                <a:schemeClr val="tx1">
                  <a:lumMod val="65000"/>
                  <a:lumOff val="35000"/>
                </a:schemeClr>
              </a:solidFill>
              <a:latin typeface="+mj-lt"/>
              <a:ea typeface="Verdana" panose="020B0604030504040204" pitchFamily="34" charset="0"/>
            </a:endParaRPr>
          </a:p>
        </p:txBody>
      </p:sp>
    </p:spTree>
    <p:extLst>
      <p:ext uri="{BB962C8B-B14F-4D97-AF65-F5344CB8AC3E}">
        <p14:creationId xmlns:p14="http://schemas.microsoft.com/office/powerpoint/2010/main" val="601744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lgorithm for activity detection">
            <a:extLst>
              <a:ext uri="{FF2B5EF4-FFF2-40B4-BE49-F238E27FC236}">
                <a16:creationId xmlns:a16="http://schemas.microsoft.com/office/drawing/2014/main" id="{B8984E6B-5F8D-4A0A-AA2D-016CFA4AF2F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33488" y="2228850"/>
            <a:ext cx="1800225" cy="24003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xtending the algorithm for running">
            <a:extLst>
              <a:ext uri="{FF2B5EF4-FFF2-40B4-BE49-F238E27FC236}">
                <a16:creationId xmlns:a16="http://schemas.microsoft.com/office/drawing/2014/main" id="{813345E0-FF99-4732-A882-2CABF5034D8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710668" y="2228850"/>
            <a:ext cx="1809750" cy="28194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Extending the algorithm for biking">
            <a:extLst>
              <a:ext uri="{FF2B5EF4-FFF2-40B4-BE49-F238E27FC236}">
                <a16:creationId xmlns:a16="http://schemas.microsoft.com/office/drawing/2014/main" id="{718E1EF3-3E1B-4C36-8FD4-D2822461BB4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197373" y="2228850"/>
            <a:ext cx="1914525" cy="32289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ow do we write a golfing algorithm?">
            <a:extLst>
              <a:ext uri="{FF2B5EF4-FFF2-40B4-BE49-F238E27FC236}">
                <a16:creationId xmlns:a16="http://schemas.microsoft.com/office/drawing/2014/main" id="{1CD9C28E-B66A-4DD3-8E87-58E560BF20B1}"/>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9149443" y="2228850"/>
            <a:ext cx="990600" cy="20288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0B258E6-0C76-45D8-96B4-07B9F546316B}"/>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Moroney, L. (2021). </a:t>
            </a:r>
            <a:r>
              <a:rPr lang="en-US" sz="1400" i="1" dirty="0">
                <a:solidFill>
                  <a:schemeClr val="tx1">
                    <a:lumMod val="65000"/>
                    <a:lumOff val="35000"/>
                  </a:schemeClr>
                </a:solidFill>
                <a:latin typeface="+mj-lt"/>
                <a:ea typeface="Verdana" panose="020B0604030504040204" pitchFamily="34" charset="0"/>
              </a:rPr>
              <a:t>AI and Machine Learning for Coders: A Programmer’s Guide to Artificial Intelligence</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Sebastopol, CA: O'Reilly Media, Inc.  (Chapter 9)</a:t>
            </a:r>
            <a:endParaRPr lang="en-US" sz="1400" dirty="0">
              <a:solidFill>
                <a:schemeClr val="tx1">
                  <a:lumMod val="65000"/>
                  <a:lumOff val="35000"/>
                </a:schemeClr>
              </a:solidFill>
              <a:latin typeface="+mj-lt"/>
              <a:ea typeface="Verdana" panose="020B0604030504040204" pitchFamily="34" charset="0"/>
            </a:endParaRPr>
          </a:p>
        </p:txBody>
      </p:sp>
    </p:spTree>
    <p:extLst>
      <p:ext uri="{BB962C8B-B14F-4D97-AF65-F5344CB8AC3E}">
        <p14:creationId xmlns:p14="http://schemas.microsoft.com/office/powerpoint/2010/main" val="2687355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88F9F9-82EC-4BAB-BFF0-F0F1E481621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76437" y="3981993"/>
            <a:ext cx="8220075" cy="2038350"/>
          </a:xfrm>
          <a:prstGeom prst="rect">
            <a:avLst/>
          </a:prstGeom>
        </p:spPr>
      </p:pic>
      <p:pic>
        <p:nvPicPr>
          <p:cNvPr id="3" name="Picture 2">
            <a:extLst>
              <a:ext uri="{FF2B5EF4-FFF2-40B4-BE49-F238E27FC236}">
                <a16:creationId xmlns:a16="http://schemas.microsoft.com/office/drawing/2014/main" id="{EBEC6CCB-376E-4649-BC7E-FD10051F0E7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966912" y="828132"/>
            <a:ext cx="8229600" cy="2047875"/>
          </a:xfrm>
          <a:prstGeom prst="rect">
            <a:avLst/>
          </a:prstGeom>
        </p:spPr>
      </p:pic>
      <p:sp>
        <p:nvSpPr>
          <p:cNvPr id="5" name="TextBox 4">
            <a:extLst>
              <a:ext uri="{FF2B5EF4-FFF2-40B4-BE49-F238E27FC236}">
                <a16:creationId xmlns:a16="http://schemas.microsoft.com/office/drawing/2014/main" id="{D9EBCF84-5B18-4343-86B1-71F05F36E620}"/>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Moroney, L. (2021). </a:t>
            </a:r>
            <a:r>
              <a:rPr lang="en-US" sz="1400" i="1" dirty="0">
                <a:solidFill>
                  <a:schemeClr val="tx1">
                    <a:lumMod val="65000"/>
                    <a:lumOff val="35000"/>
                  </a:schemeClr>
                </a:solidFill>
                <a:latin typeface="+mj-lt"/>
                <a:ea typeface="Verdana" panose="020B0604030504040204" pitchFamily="34" charset="0"/>
              </a:rPr>
              <a:t>AI and Machine Learning for Coders: A Programmer’s Guide to Artificial Intelligence</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Sebastopol, CA: O'Reilly Media, Inc.  (Chapter 9)</a:t>
            </a:r>
            <a:endParaRPr lang="en-US" sz="1400" dirty="0">
              <a:solidFill>
                <a:schemeClr val="tx1">
                  <a:lumMod val="65000"/>
                  <a:lumOff val="35000"/>
                </a:schemeClr>
              </a:solidFill>
              <a:latin typeface="+mj-lt"/>
              <a:ea typeface="Verdana" panose="020B0604030504040204" pitchFamily="34" charset="0"/>
            </a:endParaRPr>
          </a:p>
        </p:txBody>
      </p:sp>
    </p:spTree>
    <p:extLst>
      <p:ext uri="{BB962C8B-B14F-4D97-AF65-F5344CB8AC3E}">
        <p14:creationId xmlns:p14="http://schemas.microsoft.com/office/powerpoint/2010/main" val="1928147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om coding to ML: gathering and labeling data">
            <a:extLst>
              <a:ext uri="{FF2B5EF4-FFF2-40B4-BE49-F238E27FC236}">
                <a16:creationId xmlns:a16="http://schemas.microsoft.com/office/drawing/2014/main" id="{38758BF5-1D25-4F79-B1AD-6BC3D082A27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38288" y="1947863"/>
            <a:ext cx="9115425" cy="29622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71CB77D-AF6A-4C11-843A-0365D1B8F4F2}"/>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Moroney, L. (2021). </a:t>
            </a:r>
            <a:r>
              <a:rPr lang="en-US" sz="1400" i="1" dirty="0">
                <a:solidFill>
                  <a:schemeClr val="tx1">
                    <a:lumMod val="65000"/>
                    <a:lumOff val="35000"/>
                  </a:schemeClr>
                </a:solidFill>
                <a:latin typeface="+mj-lt"/>
                <a:ea typeface="Verdana" panose="020B0604030504040204" pitchFamily="34" charset="0"/>
              </a:rPr>
              <a:t>AI and Machine Learning for Coders: A Programmer’s Guide to Artificial Intelligence</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Sebastopol, CA: O'Reilly Media, Inc.  (Chapter 9)</a:t>
            </a:r>
            <a:endParaRPr lang="en-US" sz="1400" dirty="0">
              <a:solidFill>
                <a:schemeClr val="tx1">
                  <a:lumMod val="65000"/>
                  <a:lumOff val="35000"/>
                </a:schemeClr>
              </a:solidFill>
              <a:latin typeface="+mj-lt"/>
              <a:ea typeface="Verdana" panose="020B0604030504040204" pitchFamily="34" charset="0"/>
            </a:endParaRPr>
          </a:p>
        </p:txBody>
      </p:sp>
    </p:spTree>
    <p:extLst>
      <p:ext uri="{BB962C8B-B14F-4D97-AF65-F5344CB8AC3E}">
        <p14:creationId xmlns:p14="http://schemas.microsoft.com/office/powerpoint/2010/main" val="3654010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A49EB04E-3C84-4CF5-9BF7-CA0C1FDDB49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048000" y="1799216"/>
            <a:ext cx="6096000" cy="3259568"/>
          </a:xfrm>
          <a:prstGeom prst="rect">
            <a:avLst/>
          </a:prstGeom>
        </p:spPr>
      </p:pic>
    </p:spTree>
    <p:extLst>
      <p:ext uri="{BB962C8B-B14F-4D97-AF65-F5344CB8AC3E}">
        <p14:creationId xmlns:p14="http://schemas.microsoft.com/office/powerpoint/2010/main" val="969075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6D0A13-22E4-4391-BC28-469C480CC81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80212" y="1785716"/>
            <a:ext cx="3031575" cy="3286567"/>
          </a:xfrm>
          <a:prstGeom prst="rect">
            <a:avLst/>
          </a:prstGeom>
        </p:spPr>
      </p:pic>
    </p:spTree>
    <p:extLst>
      <p:ext uri="{BB962C8B-B14F-4D97-AF65-F5344CB8AC3E}">
        <p14:creationId xmlns:p14="http://schemas.microsoft.com/office/powerpoint/2010/main" val="3231456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83C5BF5B-BC23-E648-AC43-D3F11D302647}"/>
              </a:ext>
            </a:extLst>
          </p:cNvPr>
          <p:cNvSpPr/>
          <p:nvPr/>
        </p:nvSpPr>
        <p:spPr>
          <a:xfrm>
            <a:off x="830859" y="3293864"/>
            <a:ext cx="3316715" cy="3067962"/>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8360">
            <a:solidFill>
              <a:srgbClr val="000000"/>
            </a:solidFill>
            <a:prstDash val="solid"/>
          </a:ln>
        </p:spPr>
        <p:txBody>
          <a:bodyPr wrap="none" lIns="90100" tIns="49294" rIns="90100" bIns="49294"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3" name="TextBox 2">
            <a:extLst>
              <a:ext uri="{FF2B5EF4-FFF2-40B4-BE49-F238E27FC236}">
                <a16:creationId xmlns:a16="http://schemas.microsoft.com/office/drawing/2014/main" id="{2F509E4D-2195-5548-A2F2-32F279952EFD}"/>
              </a:ext>
            </a:extLst>
          </p:cNvPr>
          <p:cNvSpPr txBox="1"/>
          <p:nvPr/>
        </p:nvSpPr>
        <p:spPr>
          <a:xfrm>
            <a:off x="913777" y="3345395"/>
            <a:ext cx="3299087" cy="3008338"/>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b="1" dirty="0">
                <a:latin typeface="Palatino Linotype" panose="02040502050505030304" pitchFamily="18" charset="0"/>
                <a:ea typeface="Arial" pitchFamily="34"/>
                <a:cs typeface="Arial" pitchFamily="34"/>
              </a:rPr>
              <a:t>Knowledge base</a:t>
            </a:r>
          </a:p>
          <a:p>
            <a:pPr hangingPunct="0">
              <a:spcAft>
                <a:spcPts val="1306"/>
              </a:spcAft>
              <a:buSzPct val="45000"/>
              <a:buFont typeface="StarSymbol"/>
              <a:buChar char="●"/>
            </a:pPr>
            <a:r>
              <a:rPr lang="en-US" sz="2176" dirty="0">
                <a:latin typeface="Palatino Linotype" panose="02040502050505030304" pitchFamily="18" charset="0"/>
                <a:ea typeface="Arial" pitchFamily="34"/>
                <a:cs typeface="Arial" pitchFamily="34"/>
              </a:rPr>
              <a:t> Birds can fly (0.99).</a:t>
            </a:r>
          </a:p>
          <a:p>
            <a:pPr hangingPunct="0">
              <a:spcAft>
                <a:spcPts val="1306"/>
              </a:spcAft>
              <a:buSzPct val="45000"/>
              <a:buFont typeface="StarSymbol"/>
              <a:buChar char="●"/>
            </a:pPr>
            <a:r>
              <a:rPr lang="en-US" sz="2176" dirty="0">
                <a:latin typeface="Palatino Linotype" panose="02040502050505030304" pitchFamily="18" charset="0"/>
                <a:ea typeface="Arial" pitchFamily="34"/>
                <a:cs typeface="Arial" pitchFamily="34"/>
              </a:rPr>
              <a:t> A parrot is a bird.</a:t>
            </a:r>
          </a:p>
          <a:p>
            <a:pPr hangingPunct="0">
              <a:spcAft>
                <a:spcPts val="1306"/>
              </a:spcAft>
              <a:buSzPct val="45000"/>
              <a:buFont typeface="StarSymbol"/>
              <a:buChar char="●"/>
            </a:pPr>
            <a:r>
              <a:rPr lang="en-US" sz="2176" dirty="0">
                <a:latin typeface="Palatino Linotype" panose="02040502050505030304" pitchFamily="18" charset="0"/>
                <a:ea typeface="Arial" pitchFamily="34"/>
                <a:cs typeface="Arial" pitchFamily="34"/>
              </a:rPr>
              <a:t> The orange-chinned parakeet is a parrot.</a:t>
            </a:r>
          </a:p>
          <a:p>
            <a:pPr hangingPunct="0">
              <a:spcAft>
                <a:spcPts val="1306"/>
              </a:spcAft>
              <a:buSzPct val="45000"/>
              <a:buFont typeface="StarSymbol"/>
              <a:buChar char="●"/>
            </a:pPr>
            <a:r>
              <a:rPr lang="en-US" sz="2176" dirty="0">
                <a:latin typeface="Palatino Linotype" panose="02040502050505030304" pitchFamily="18" charset="0"/>
                <a:ea typeface="Arial" pitchFamily="34"/>
                <a:cs typeface="Arial" pitchFamily="34"/>
              </a:rPr>
              <a:t> …</a:t>
            </a:r>
          </a:p>
        </p:txBody>
      </p:sp>
      <p:sp>
        <p:nvSpPr>
          <p:cNvPr id="4" name="TextBox 3">
            <a:extLst>
              <a:ext uri="{FF2B5EF4-FFF2-40B4-BE49-F238E27FC236}">
                <a16:creationId xmlns:a16="http://schemas.microsoft.com/office/drawing/2014/main" id="{7C7405F6-ACB3-CA47-9831-DB07FDFD63B1}"/>
              </a:ext>
            </a:extLst>
          </p:cNvPr>
          <p:cNvSpPr txBox="1"/>
          <p:nvPr/>
        </p:nvSpPr>
        <p:spPr>
          <a:xfrm>
            <a:off x="8574866" y="3519767"/>
            <a:ext cx="3126325" cy="835436"/>
          </a:xfrm>
          <a:prstGeom prst="rect">
            <a:avLst/>
          </a:prstGeom>
          <a:noFill/>
          <a:ln>
            <a:noFill/>
          </a:ln>
        </p:spPr>
        <p:txBody>
          <a:bodyPr wrap="squar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Q: Can the orange-chinned parakeet fly?</a:t>
            </a:r>
          </a:p>
        </p:txBody>
      </p:sp>
      <p:sp>
        <p:nvSpPr>
          <p:cNvPr id="5" name="TextBox 4">
            <a:extLst>
              <a:ext uri="{FF2B5EF4-FFF2-40B4-BE49-F238E27FC236}">
                <a16:creationId xmlns:a16="http://schemas.microsoft.com/office/drawing/2014/main" id="{BFF8B0B4-82C4-A148-96A0-F458243A5C43}"/>
              </a:ext>
            </a:extLst>
          </p:cNvPr>
          <p:cNvSpPr txBox="1"/>
          <p:nvPr/>
        </p:nvSpPr>
        <p:spPr>
          <a:xfrm>
            <a:off x="8574866" y="5348203"/>
            <a:ext cx="3126325" cy="1211949"/>
          </a:xfrm>
          <a:prstGeom prst="rect">
            <a:avLst/>
          </a:prstGeom>
          <a:noFill/>
          <a:ln>
            <a:noFill/>
          </a:ln>
        </p:spPr>
        <p:txBody>
          <a:bodyPr wrap="squar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A: The orange-chinned parakeet most likely can fly.</a:t>
            </a:r>
          </a:p>
        </p:txBody>
      </p:sp>
      <p:grpSp>
        <p:nvGrpSpPr>
          <p:cNvPr id="6" name="Group 5">
            <a:extLst>
              <a:ext uri="{FF2B5EF4-FFF2-40B4-BE49-F238E27FC236}">
                <a16:creationId xmlns:a16="http://schemas.microsoft.com/office/drawing/2014/main" id="{4309DA1E-42B0-0A4A-AFB2-505C1CB13A0F}"/>
              </a:ext>
            </a:extLst>
          </p:cNvPr>
          <p:cNvGrpSpPr/>
          <p:nvPr/>
        </p:nvGrpSpPr>
        <p:grpSpPr>
          <a:xfrm>
            <a:off x="5127572" y="4209226"/>
            <a:ext cx="2570454" cy="1243767"/>
            <a:chOff x="5652720" y="4641840"/>
            <a:chExt cx="2834640" cy="1371599"/>
          </a:xfrm>
          <a:solidFill>
            <a:schemeClr val="accent3">
              <a:lumMod val="20000"/>
              <a:lumOff val="80000"/>
            </a:schemeClr>
          </a:solidFill>
        </p:grpSpPr>
        <p:sp>
          <p:nvSpPr>
            <p:cNvPr id="7" name="Freeform 6">
              <a:extLst>
                <a:ext uri="{FF2B5EF4-FFF2-40B4-BE49-F238E27FC236}">
                  <a16:creationId xmlns:a16="http://schemas.microsoft.com/office/drawing/2014/main" id="{B0C86B87-3493-3549-A33D-909F7210ADDA}"/>
                </a:ext>
              </a:extLst>
            </p:cNvPr>
            <p:cNvSpPr/>
            <p:nvPr/>
          </p:nvSpPr>
          <p:spPr>
            <a:xfrm>
              <a:off x="5652720" y="4641840"/>
              <a:ext cx="2834640" cy="13715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grp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8" name="TextBox 7">
              <a:extLst>
                <a:ext uri="{FF2B5EF4-FFF2-40B4-BE49-F238E27FC236}">
                  <a16:creationId xmlns:a16="http://schemas.microsoft.com/office/drawing/2014/main" id="{236AF645-8CC7-2F4C-8894-FAC1B217C955}"/>
                </a:ext>
              </a:extLst>
            </p:cNvPr>
            <p:cNvSpPr txBox="1"/>
            <p:nvPr/>
          </p:nvSpPr>
          <p:spPr>
            <a:xfrm>
              <a:off x="5779136" y="5064365"/>
              <a:ext cx="2581805" cy="506089"/>
            </a:xfrm>
            <a:prstGeom prst="rect">
              <a:avLst/>
            </a:prstGeom>
            <a:grpFill/>
            <a:ln>
              <a:noFill/>
            </a:ln>
          </p:spPr>
          <p:txBody>
            <a:bodyPr wrap="none" lIns="81612" tIns="40806" rIns="81612" bIns="40806" anchorCtr="0" compatLnSpc="0">
              <a:spAutoFit/>
            </a:bodyPr>
            <a:lstStyle/>
            <a:p>
              <a:pPr algn="ctr" hangingPunct="0">
                <a:spcAft>
                  <a:spcPts val="1306"/>
                </a:spcAft>
              </a:pPr>
              <a:r>
                <a:rPr lang="en-US" sz="2176" b="1" dirty="0">
                  <a:latin typeface="Palatino Linotype" panose="02040502050505030304" pitchFamily="18" charset="0"/>
                  <a:ea typeface="Arial" pitchFamily="34"/>
                  <a:cs typeface="Arial" pitchFamily="34"/>
                </a:rPr>
                <a:t>Inference Engine</a:t>
              </a:r>
            </a:p>
          </p:txBody>
        </p:sp>
      </p:grpSp>
      <p:sp>
        <p:nvSpPr>
          <p:cNvPr id="9" name="Freeform 8">
            <a:extLst>
              <a:ext uri="{FF2B5EF4-FFF2-40B4-BE49-F238E27FC236}">
                <a16:creationId xmlns:a16="http://schemas.microsoft.com/office/drawing/2014/main" id="{EC34DE48-B841-554E-ACB3-DF6BFEBE6493}"/>
              </a:ext>
            </a:extLst>
          </p:cNvPr>
          <p:cNvSpPr/>
          <p:nvPr/>
        </p:nvSpPr>
        <p:spPr>
          <a:xfrm>
            <a:off x="7763317" y="4191923"/>
            <a:ext cx="828851" cy="431565"/>
          </a:xfrm>
          <a:custGeom>
            <a:avLst/>
            <a:gdLst/>
            <a:ahLst/>
            <a:cxnLst>
              <a:cxn ang="3cd4">
                <a:pos x="hc" y="t"/>
              </a:cxn>
              <a:cxn ang="cd2">
                <a:pos x="l" y="vc"/>
              </a:cxn>
              <a:cxn ang="cd4">
                <a:pos x="hc" y="b"/>
              </a:cxn>
              <a:cxn ang="0">
                <a:pos x="r" y="vc"/>
              </a:cxn>
            </a:cxnLst>
            <a:rect l="l" t="t" r="r" b="b"/>
            <a:pathLst>
              <a:path w="2540" h="1323" fill="none">
                <a:moveTo>
                  <a:pt x="2540" y="0"/>
                </a:moveTo>
                <a:lnTo>
                  <a:pt x="0" y="1323"/>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0" name="Freeform 9">
            <a:extLst>
              <a:ext uri="{FF2B5EF4-FFF2-40B4-BE49-F238E27FC236}">
                <a16:creationId xmlns:a16="http://schemas.microsoft.com/office/drawing/2014/main" id="{0DC5905A-42ED-1E43-BFB8-2B5E8EF6680D}"/>
              </a:ext>
            </a:extLst>
          </p:cNvPr>
          <p:cNvSpPr/>
          <p:nvPr/>
        </p:nvSpPr>
        <p:spPr>
          <a:xfrm>
            <a:off x="7771804" y="5031875"/>
            <a:ext cx="828851" cy="431565"/>
          </a:xfrm>
          <a:custGeom>
            <a:avLst/>
            <a:gdLst/>
            <a:ahLst/>
            <a:cxnLst>
              <a:cxn ang="3cd4">
                <a:pos x="hc" y="t"/>
              </a:cxn>
              <a:cxn ang="cd2">
                <a:pos x="l" y="vc"/>
              </a:cxn>
              <a:cxn ang="cd4">
                <a:pos x="hc" y="b"/>
              </a:cxn>
              <a:cxn ang="0">
                <a:pos x="r" y="vc"/>
              </a:cxn>
            </a:cxnLst>
            <a:rect l="l" t="t" r="r" b="b"/>
            <a:pathLst>
              <a:path w="2540" h="1323" fill="none">
                <a:moveTo>
                  <a:pt x="0" y="0"/>
                </a:moveTo>
                <a:lnTo>
                  <a:pt x="2540" y="1323"/>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1" name="Freeform 10">
            <a:extLst>
              <a:ext uri="{FF2B5EF4-FFF2-40B4-BE49-F238E27FC236}">
                <a16:creationId xmlns:a16="http://schemas.microsoft.com/office/drawing/2014/main" id="{B4F68D7A-A49E-C844-A22A-D74C4628AFB8}"/>
              </a:ext>
            </a:extLst>
          </p:cNvPr>
          <p:cNvSpPr/>
          <p:nvPr/>
        </p:nvSpPr>
        <p:spPr>
          <a:xfrm>
            <a:off x="4230492" y="4827845"/>
            <a:ext cx="828851" cy="0"/>
          </a:xfrm>
          <a:custGeom>
            <a:avLst/>
            <a:gdLst/>
            <a:ahLst/>
            <a:cxnLst>
              <a:cxn ang="3cd4">
                <a:pos x="hc" y="t"/>
              </a:cxn>
              <a:cxn ang="cd2">
                <a:pos x="l" y="vc"/>
              </a:cxn>
              <a:cxn ang="cd4">
                <a:pos x="hc" y="b"/>
              </a:cxn>
              <a:cxn ang="0">
                <a:pos x="r" y="vc"/>
              </a:cxn>
            </a:cxnLst>
            <a:rect l="l" t="t" r="r" b="b"/>
            <a:pathLst>
              <a:path w="2540" fill="none">
                <a:moveTo>
                  <a:pt x="0" y="0"/>
                </a:moveTo>
                <a:lnTo>
                  <a:pt x="254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2" name="TextBox 11">
            <a:extLst>
              <a:ext uri="{FF2B5EF4-FFF2-40B4-BE49-F238E27FC236}">
                <a16:creationId xmlns:a16="http://schemas.microsoft.com/office/drawing/2014/main" id="{7E088342-A066-E743-9F76-EF68F9335111}"/>
              </a:ext>
            </a:extLst>
          </p:cNvPr>
          <p:cNvSpPr txBox="1"/>
          <p:nvPr/>
        </p:nvSpPr>
        <p:spPr>
          <a:xfrm>
            <a:off x="4230492" y="1394560"/>
            <a:ext cx="4797433" cy="458922"/>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Can the orange-chinned parakeet fly?</a:t>
            </a:r>
          </a:p>
        </p:txBody>
      </p:sp>
      <p:pic>
        <p:nvPicPr>
          <p:cNvPr id="14" name="Picture 13">
            <a:extLst>
              <a:ext uri="{FF2B5EF4-FFF2-40B4-BE49-F238E27FC236}">
                <a16:creationId xmlns:a16="http://schemas.microsoft.com/office/drawing/2014/main" id="{3CB54685-81EB-2244-8458-325719E8A8C6}"/>
              </a:ext>
            </a:extLst>
          </p:cNvPr>
          <p:cNvPicPr>
            <a:picLocks noChangeAspect="1"/>
          </p:cNvPicPr>
          <p:nvPr/>
        </p:nvPicPr>
        <p:blipFill>
          <a:blip r:embed="rId3" cstate="print">
            <a:lum/>
            <a:alphaModFix/>
            <a:extLst>
              <a:ext uri="{28A0092B-C50C-407E-A947-70E740481C1C}">
                <a14:useLocalDpi xmlns:a14="http://schemas.microsoft.com/office/drawing/2010/main"/>
              </a:ext>
            </a:extLst>
          </a:blip>
          <a:srcRect/>
          <a:stretch>
            <a:fillRect/>
          </a:stretch>
        </p:blipFill>
        <p:spPr>
          <a:xfrm>
            <a:off x="2157545" y="341268"/>
            <a:ext cx="1990029" cy="2588410"/>
          </a:xfrm>
          <a:prstGeom prst="rect">
            <a:avLst/>
          </a:prstGeom>
          <a:noFill/>
          <a:ln>
            <a:noFill/>
          </a:ln>
          <a:effectLst>
            <a:outerShdw blurRad="50800" dist="38100" dir="2700000" algn="tl" rotWithShape="0">
              <a:prstClr val="black">
                <a:alpha val="40000"/>
              </a:prstClr>
            </a:outerShdw>
          </a:effectLst>
        </p:spPr>
      </p:pic>
      <p:sp>
        <p:nvSpPr>
          <p:cNvPr id="16" name="TextBox 15">
            <a:extLst>
              <a:ext uri="{FF2B5EF4-FFF2-40B4-BE49-F238E27FC236}">
                <a16:creationId xmlns:a16="http://schemas.microsoft.com/office/drawing/2014/main" id="{B7177BAB-85F1-48E3-A955-891565F62E47}"/>
              </a:ext>
            </a:extLst>
          </p:cNvPr>
          <p:cNvSpPr txBox="1"/>
          <p:nvPr/>
        </p:nvSpPr>
        <p:spPr>
          <a:xfrm>
            <a:off x="4277420" y="2719473"/>
            <a:ext cx="1700303" cy="242838"/>
          </a:xfrm>
          <a:prstGeom prst="rect">
            <a:avLst/>
          </a:prstGeom>
          <a:noFill/>
          <a:ln>
            <a:noFill/>
          </a:ln>
        </p:spPr>
        <p:txBody>
          <a:bodyPr wrap="none" lIns="81612" tIns="40806" rIns="81612" bIns="40806" anchorCtr="0" compatLnSpc="0">
            <a:spAutoFit/>
          </a:bodyPr>
          <a:lstStyle/>
          <a:p>
            <a:pPr hangingPunct="0"/>
            <a:r>
              <a:rPr lang="en-US" sz="1088" dirty="0">
                <a:latin typeface="Arial" pitchFamily="34"/>
                <a:ea typeface="Liberation Sans" pitchFamily="34"/>
                <a:cs typeface="Liberation Sans" pitchFamily="34"/>
              </a:rPr>
              <a:t>Laura </a:t>
            </a:r>
            <a:r>
              <a:rPr lang="en-US" sz="1088" dirty="0" err="1">
                <a:latin typeface="Arial" pitchFamily="34"/>
                <a:ea typeface="Liberation Sans" pitchFamily="34"/>
                <a:cs typeface="Liberation Sans" pitchFamily="34"/>
              </a:rPr>
              <a:t>Gaudette</a:t>
            </a:r>
            <a:r>
              <a:rPr lang="en-US" sz="1088" dirty="0">
                <a:latin typeface="Arial" pitchFamily="34"/>
                <a:ea typeface="Liberation Sans" pitchFamily="34"/>
                <a:cs typeface="Liberation Sans" pitchFamily="34"/>
              </a:rPr>
              <a:t> (CC-BY)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Class="entr"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Class="entr"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Class="entr"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Class="entr"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Class="entr"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par>
                                <p:cTn id="47" presetClass="entr"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9B0FA6C-634A-0E46-B659-754C0224E07F}"/>
              </a:ext>
            </a:extLst>
          </p:cNvPr>
          <p:cNvGrpSpPr/>
          <p:nvPr/>
        </p:nvGrpSpPr>
        <p:grpSpPr>
          <a:xfrm>
            <a:off x="3162693" y="4803360"/>
            <a:ext cx="3133340" cy="1181743"/>
            <a:chOff x="3485888" y="5297039"/>
            <a:chExt cx="3455378" cy="1303200"/>
          </a:xfrm>
        </p:grpSpPr>
        <p:sp>
          <p:nvSpPr>
            <p:cNvPr id="3" name="Freeform 2">
              <a:extLst>
                <a:ext uri="{FF2B5EF4-FFF2-40B4-BE49-F238E27FC236}">
                  <a16:creationId xmlns:a16="http://schemas.microsoft.com/office/drawing/2014/main" id="{84AFFA42-4CBA-814D-A05C-0676EC0E17FF}"/>
                </a:ext>
              </a:extLst>
            </p:cNvPr>
            <p:cNvSpPr/>
            <p:nvPr/>
          </p:nvSpPr>
          <p:spPr>
            <a:xfrm>
              <a:off x="4041719" y="5297039"/>
              <a:ext cx="2392200" cy="13032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Palatino Linotype" panose="02040502050505030304" pitchFamily="18" charset="0"/>
                <a:ea typeface="Noto Sans CJK SC" pitchFamily="2"/>
                <a:cs typeface="Lohit Devanagari" pitchFamily="2"/>
              </a:endParaRPr>
            </a:p>
          </p:txBody>
        </p:sp>
        <p:sp>
          <p:nvSpPr>
            <p:cNvPr id="4" name="TextBox 3">
              <a:extLst>
                <a:ext uri="{FF2B5EF4-FFF2-40B4-BE49-F238E27FC236}">
                  <a16:creationId xmlns:a16="http://schemas.microsoft.com/office/drawing/2014/main" id="{5298A7C0-CDEF-1B4F-AC6A-8590E165EC82}"/>
                </a:ext>
              </a:extLst>
            </p:cNvPr>
            <p:cNvSpPr txBox="1"/>
            <p:nvPr/>
          </p:nvSpPr>
          <p:spPr>
            <a:xfrm>
              <a:off x="3485888" y="5437747"/>
              <a:ext cx="3455378" cy="92130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Palatino Linotype" panose="02040502050505030304" pitchFamily="18" charset="0"/>
                  <a:ea typeface="Arial" pitchFamily="34"/>
                  <a:cs typeface="Arial" pitchFamily="34"/>
                </a:rPr>
                <a:t>Game board representation</a:t>
              </a:r>
            </a:p>
          </p:txBody>
        </p:sp>
      </p:grpSp>
      <p:sp>
        <p:nvSpPr>
          <p:cNvPr id="5" name="TextBox 4">
            <a:extLst>
              <a:ext uri="{FF2B5EF4-FFF2-40B4-BE49-F238E27FC236}">
                <a16:creationId xmlns:a16="http://schemas.microsoft.com/office/drawing/2014/main" id="{6A663558-70A4-9D44-8A64-722684CD5A69}"/>
              </a:ext>
            </a:extLst>
          </p:cNvPr>
          <p:cNvSpPr txBox="1"/>
          <p:nvPr/>
        </p:nvSpPr>
        <p:spPr>
          <a:xfrm>
            <a:off x="10386655" y="3789085"/>
            <a:ext cx="1319878" cy="458922"/>
          </a:xfrm>
          <a:prstGeom prst="rect">
            <a:avLst/>
          </a:prstGeom>
          <a:noFill/>
          <a:ln>
            <a:noFill/>
          </a:ln>
        </p:spPr>
        <p:txBody>
          <a:bodyPr wrap="none" lIns="81612" tIns="40806" rIns="81612" bIns="40806" anchorCtr="0" compatLnSpc="0">
            <a:spAutoFit/>
          </a:bodyPr>
          <a:lstStyle/>
          <a:p>
            <a:pPr hangingPunct="0">
              <a:spcAft>
                <a:spcPts val="1306"/>
              </a:spcAft>
            </a:pPr>
            <a:r>
              <a:rPr lang="en-US" sz="2176" i="1">
                <a:latin typeface="Palatino Linotype" panose="02040502050505030304" pitchFamily="18" charset="0"/>
                <a:ea typeface="Arial" pitchFamily="34"/>
                <a:cs typeface="Arial" pitchFamily="34"/>
              </a:rPr>
              <a:t>next move</a:t>
            </a:r>
          </a:p>
        </p:txBody>
      </p:sp>
      <p:sp>
        <p:nvSpPr>
          <p:cNvPr id="6" name="Freeform 5">
            <a:extLst>
              <a:ext uri="{FF2B5EF4-FFF2-40B4-BE49-F238E27FC236}">
                <a16:creationId xmlns:a16="http://schemas.microsoft.com/office/drawing/2014/main" id="{2A38D3D3-79AC-6D4D-86E6-68E4257CF243}"/>
              </a:ext>
            </a:extLst>
          </p:cNvPr>
          <p:cNvSpPr/>
          <p:nvPr/>
        </p:nvSpPr>
        <p:spPr>
          <a:xfrm>
            <a:off x="8115227" y="4587905"/>
            <a:ext cx="497181" cy="580099"/>
          </a:xfrm>
          <a:custGeom>
            <a:avLst/>
            <a:gdLst/>
            <a:ahLst/>
            <a:cxnLst>
              <a:cxn ang="3cd4">
                <a:pos x="hc" y="t"/>
              </a:cxn>
              <a:cxn ang="cd2">
                <a:pos x="l" y="vc"/>
              </a:cxn>
              <a:cxn ang="cd4">
                <a:pos x="hc" y="b"/>
              </a:cxn>
              <a:cxn ang="0">
                <a:pos x="r" y="vc"/>
              </a:cxn>
            </a:cxnLst>
            <a:rect l="l" t="t" r="r" b="b"/>
            <a:pathLst>
              <a:path w="1524" h="1778" fill="none">
                <a:moveTo>
                  <a:pt x="0" y="1778"/>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Palatino Linotype" panose="02040502050505030304" pitchFamily="18" charset="0"/>
              <a:ea typeface="Noto Sans CJK SC" pitchFamily="2"/>
              <a:cs typeface="Lohit Devanagari" pitchFamily="2"/>
            </a:endParaRPr>
          </a:p>
        </p:txBody>
      </p:sp>
      <p:sp>
        <p:nvSpPr>
          <p:cNvPr id="7" name="Freeform 6">
            <a:extLst>
              <a:ext uri="{FF2B5EF4-FFF2-40B4-BE49-F238E27FC236}">
                <a16:creationId xmlns:a16="http://schemas.microsoft.com/office/drawing/2014/main" id="{0ACF634A-E5AF-3E48-B466-F4337C6CF837}"/>
              </a:ext>
            </a:extLst>
          </p:cNvPr>
          <p:cNvSpPr/>
          <p:nvPr/>
        </p:nvSpPr>
        <p:spPr>
          <a:xfrm>
            <a:off x="5888849" y="4422070"/>
            <a:ext cx="1894380" cy="801430"/>
          </a:xfrm>
          <a:custGeom>
            <a:avLst/>
            <a:gdLst/>
            <a:ahLst/>
            <a:cxnLst>
              <a:cxn ang="3cd4">
                <a:pos x="hc" y="t"/>
              </a:cxn>
              <a:cxn ang="cd2">
                <a:pos x="l" y="vc"/>
              </a:cxn>
              <a:cxn ang="cd4">
                <a:pos x="hc" y="b"/>
              </a:cxn>
              <a:cxn ang="0">
                <a:pos x="r" y="vc"/>
              </a:cxn>
            </a:cxnLst>
            <a:rect l="l" t="t" r="r" b="b"/>
            <a:pathLst>
              <a:path w="5804" h="2456" fill="none">
                <a:moveTo>
                  <a:pt x="0" y="2456"/>
                </a:moveTo>
                <a:lnTo>
                  <a:pt x="580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Palatino Linotype" panose="02040502050505030304" pitchFamily="18" charset="0"/>
              <a:ea typeface="Noto Sans CJK SC" pitchFamily="2"/>
              <a:cs typeface="Lohit Devanagari" pitchFamily="2"/>
            </a:endParaRPr>
          </a:p>
        </p:txBody>
      </p:sp>
      <p:sp>
        <p:nvSpPr>
          <p:cNvPr id="8" name="Freeform 7">
            <a:extLst>
              <a:ext uri="{FF2B5EF4-FFF2-40B4-BE49-F238E27FC236}">
                <a16:creationId xmlns:a16="http://schemas.microsoft.com/office/drawing/2014/main" id="{D96815DD-11C2-7942-A012-F6B91B4FC88B}"/>
              </a:ext>
            </a:extLst>
          </p:cNvPr>
          <p:cNvSpPr/>
          <p:nvPr/>
        </p:nvSpPr>
        <p:spPr>
          <a:xfrm>
            <a:off x="3443288" y="3718899"/>
            <a:ext cx="691555" cy="1022110"/>
          </a:xfrm>
          <a:custGeom>
            <a:avLst/>
            <a:gdLst/>
            <a:ahLst/>
            <a:cxnLst>
              <a:cxn ang="3cd4">
                <a:pos x="hc" y="t"/>
              </a:cxn>
              <a:cxn ang="cd2">
                <a:pos x="l" y="vc"/>
              </a:cxn>
              <a:cxn ang="cd4">
                <a:pos x="hc" y="b"/>
              </a:cxn>
              <a:cxn ang="0">
                <a:pos x="r" y="vc"/>
              </a:cxn>
            </a:cxnLst>
            <a:rect l="l" t="t" r="r" b="b"/>
            <a:pathLst>
              <a:path w="1778" h="2032" fill="none">
                <a:moveTo>
                  <a:pt x="0" y="0"/>
                </a:moveTo>
                <a:lnTo>
                  <a:pt x="1778" y="2032"/>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Palatino Linotype" panose="02040502050505030304" pitchFamily="18" charset="0"/>
              <a:ea typeface="Noto Sans CJK SC" pitchFamily="2"/>
              <a:cs typeface="Lohit Devanagari" pitchFamily="2"/>
            </a:endParaRPr>
          </a:p>
        </p:txBody>
      </p:sp>
      <p:grpSp>
        <p:nvGrpSpPr>
          <p:cNvPr id="9" name="Group 8">
            <a:extLst>
              <a:ext uri="{FF2B5EF4-FFF2-40B4-BE49-F238E27FC236}">
                <a16:creationId xmlns:a16="http://schemas.microsoft.com/office/drawing/2014/main" id="{DE6B81B2-427F-8E45-9E94-8D0E1F66A781}"/>
              </a:ext>
            </a:extLst>
          </p:cNvPr>
          <p:cNvGrpSpPr/>
          <p:nvPr/>
        </p:nvGrpSpPr>
        <p:grpSpPr>
          <a:xfrm>
            <a:off x="7711138" y="3505728"/>
            <a:ext cx="2066690" cy="1022110"/>
            <a:chOff x="8501820" y="3866039"/>
            <a:chExt cx="2279100" cy="1127160"/>
          </a:xfrm>
        </p:grpSpPr>
        <p:sp>
          <p:nvSpPr>
            <p:cNvPr id="10" name="Freeform 9">
              <a:extLst>
                <a:ext uri="{FF2B5EF4-FFF2-40B4-BE49-F238E27FC236}">
                  <a16:creationId xmlns:a16="http://schemas.microsoft.com/office/drawing/2014/main" id="{B705D152-2036-4547-9003-29EB330C4440}"/>
                </a:ext>
              </a:extLst>
            </p:cNvPr>
            <p:cNvSpPr/>
            <p:nvPr/>
          </p:nvSpPr>
          <p:spPr>
            <a:xfrm>
              <a:off x="8663040" y="3866039"/>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Palatino Linotype" panose="02040502050505030304" pitchFamily="18" charset="0"/>
                <a:ea typeface="Noto Sans CJK SC" pitchFamily="2"/>
                <a:cs typeface="Lohit Devanagari" pitchFamily="2"/>
              </a:endParaRPr>
            </a:p>
          </p:txBody>
        </p:sp>
        <p:sp>
          <p:nvSpPr>
            <p:cNvPr id="11" name="TextBox 10">
              <a:extLst>
                <a:ext uri="{FF2B5EF4-FFF2-40B4-BE49-F238E27FC236}">
                  <a16:creationId xmlns:a16="http://schemas.microsoft.com/office/drawing/2014/main" id="{8B1BB689-F876-B540-85AD-01ED7EBCFFA6}"/>
                </a:ext>
              </a:extLst>
            </p:cNvPr>
            <p:cNvSpPr txBox="1"/>
            <p:nvPr/>
          </p:nvSpPr>
          <p:spPr>
            <a:xfrm>
              <a:off x="8501820" y="3990382"/>
              <a:ext cx="2279100" cy="852145"/>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Palatino Linotype" panose="02040502050505030304" pitchFamily="18" charset="0"/>
                  <a:ea typeface="Arial" pitchFamily="34"/>
                  <a:cs typeface="Arial" pitchFamily="34"/>
                </a:rPr>
                <a:t>Game tree search</a:t>
              </a:r>
            </a:p>
          </p:txBody>
        </p:sp>
      </p:grpSp>
      <p:grpSp>
        <p:nvGrpSpPr>
          <p:cNvPr id="12" name="Group 11">
            <a:extLst>
              <a:ext uri="{FF2B5EF4-FFF2-40B4-BE49-F238E27FC236}">
                <a16:creationId xmlns:a16="http://schemas.microsoft.com/office/drawing/2014/main" id="{2396A7CC-4A6E-D24D-BC2B-0B26E84936E4}"/>
              </a:ext>
            </a:extLst>
          </p:cNvPr>
          <p:cNvGrpSpPr/>
          <p:nvPr/>
        </p:nvGrpSpPr>
        <p:grpSpPr>
          <a:xfrm>
            <a:off x="6563839" y="5255819"/>
            <a:ext cx="2169249" cy="1022110"/>
            <a:chOff x="7236603" y="5796000"/>
            <a:chExt cx="2392199" cy="1127160"/>
          </a:xfrm>
        </p:grpSpPr>
        <p:sp>
          <p:nvSpPr>
            <p:cNvPr id="13" name="Freeform 12">
              <a:extLst>
                <a:ext uri="{FF2B5EF4-FFF2-40B4-BE49-F238E27FC236}">
                  <a16:creationId xmlns:a16="http://schemas.microsoft.com/office/drawing/2014/main" id="{6A6390A9-A055-9E47-9173-517A671C2F6D}"/>
                </a:ext>
              </a:extLst>
            </p:cNvPr>
            <p:cNvSpPr/>
            <p:nvPr/>
          </p:nvSpPr>
          <p:spPr>
            <a:xfrm>
              <a:off x="7390079" y="5796000"/>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Palatino Linotype" panose="02040502050505030304" pitchFamily="18" charset="0"/>
                <a:ea typeface="Noto Sans CJK SC" pitchFamily="2"/>
                <a:cs typeface="Lohit Devanagari" pitchFamily="2"/>
              </a:endParaRPr>
            </a:p>
          </p:txBody>
        </p:sp>
        <p:sp>
          <p:nvSpPr>
            <p:cNvPr id="14" name="TextBox 13">
              <a:extLst>
                <a:ext uri="{FF2B5EF4-FFF2-40B4-BE49-F238E27FC236}">
                  <a16:creationId xmlns:a16="http://schemas.microsoft.com/office/drawing/2014/main" id="{39150A96-063F-B340-BA06-F58656035AA0}"/>
                </a:ext>
              </a:extLst>
            </p:cNvPr>
            <p:cNvSpPr txBox="1"/>
            <p:nvPr/>
          </p:nvSpPr>
          <p:spPr>
            <a:xfrm>
              <a:off x="7236603" y="5920340"/>
              <a:ext cx="2392199" cy="852145"/>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Palatino Linotype" panose="02040502050505030304" pitchFamily="18" charset="0"/>
                  <a:ea typeface="Arial" pitchFamily="34"/>
                  <a:cs typeface="Arial" pitchFamily="34"/>
                </a:rPr>
                <a:t>Position evaluator</a:t>
              </a:r>
            </a:p>
          </p:txBody>
        </p:sp>
      </p:grpSp>
      <p:grpSp>
        <p:nvGrpSpPr>
          <p:cNvPr id="15" name="Group 14">
            <a:extLst>
              <a:ext uri="{FF2B5EF4-FFF2-40B4-BE49-F238E27FC236}">
                <a16:creationId xmlns:a16="http://schemas.microsoft.com/office/drawing/2014/main" id="{E321358F-E01D-3E4F-8FD7-B52F0A952766}"/>
              </a:ext>
            </a:extLst>
          </p:cNvPr>
          <p:cNvGrpSpPr/>
          <p:nvPr/>
        </p:nvGrpSpPr>
        <p:grpSpPr>
          <a:xfrm>
            <a:off x="8886847" y="5255819"/>
            <a:ext cx="2169249" cy="1022110"/>
            <a:chOff x="9797492" y="5796000"/>
            <a:chExt cx="2375525" cy="1127160"/>
          </a:xfrm>
        </p:grpSpPr>
        <p:sp>
          <p:nvSpPr>
            <p:cNvPr id="16" name="Freeform 15">
              <a:extLst>
                <a:ext uri="{FF2B5EF4-FFF2-40B4-BE49-F238E27FC236}">
                  <a16:creationId xmlns:a16="http://schemas.microsoft.com/office/drawing/2014/main" id="{26D813BD-F14D-2E41-8024-50F653FC542C}"/>
                </a:ext>
              </a:extLst>
            </p:cNvPr>
            <p:cNvSpPr/>
            <p:nvPr/>
          </p:nvSpPr>
          <p:spPr>
            <a:xfrm>
              <a:off x="9935640" y="5796000"/>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Palatino Linotype" panose="02040502050505030304" pitchFamily="18" charset="0"/>
                <a:ea typeface="Noto Sans CJK SC" pitchFamily="2"/>
                <a:cs typeface="Lohit Devanagari" pitchFamily="2"/>
              </a:endParaRPr>
            </a:p>
          </p:txBody>
        </p:sp>
        <p:sp>
          <p:nvSpPr>
            <p:cNvPr id="17" name="TextBox 16">
              <a:extLst>
                <a:ext uri="{FF2B5EF4-FFF2-40B4-BE49-F238E27FC236}">
                  <a16:creationId xmlns:a16="http://schemas.microsoft.com/office/drawing/2014/main" id="{A5DD6286-7E52-874E-9301-5ECF13D57C11}"/>
                </a:ext>
              </a:extLst>
            </p:cNvPr>
            <p:cNvSpPr txBox="1"/>
            <p:nvPr/>
          </p:nvSpPr>
          <p:spPr>
            <a:xfrm>
              <a:off x="9797492" y="5936097"/>
              <a:ext cx="2375525" cy="852145"/>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Palatino Linotype" panose="02040502050505030304" pitchFamily="18" charset="0"/>
                  <a:ea typeface="Arial" pitchFamily="34"/>
                  <a:cs typeface="Arial" pitchFamily="34"/>
                </a:rPr>
                <a:t>Rule-based pruning</a:t>
              </a:r>
            </a:p>
          </p:txBody>
        </p:sp>
      </p:grpSp>
      <p:sp>
        <p:nvSpPr>
          <p:cNvPr id="18" name="Freeform 17">
            <a:extLst>
              <a:ext uri="{FF2B5EF4-FFF2-40B4-BE49-F238E27FC236}">
                <a16:creationId xmlns:a16="http://schemas.microsoft.com/office/drawing/2014/main" id="{623DF88F-A777-B747-A7C0-B8D3CABB65EA}"/>
              </a:ext>
            </a:extLst>
          </p:cNvPr>
          <p:cNvSpPr/>
          <p:nvPr/>
        </p:nvSpPr>
        <p:spPr>
          <a:xfrm>
            <a:off x="5876443" y="5472580"/>
            <a:ext cx="758340" cy="248427"/>
          </a:xfrm>
          <a:custGeom>
            <a:avLst/>
            <a:gdLst/>
            <a:ahLst/>
            <a:cxnLst>
              <a:cxn ang="3cd4">
                <a:pos x="hc" y="t"/>
              </a:cxn>
              <a:cxn ang="cd2">
                <a:pos x="l" y="vc"/>
              </a:cxn>
              <a:cxn ang="cd4">
                <a:pos x="hc" y="b"/>
              </a:cxn>
              <a:cxn ang="0">
                <a:pos x="r" y="vc"/>
              </a:cxn>
            </a:cxnLst>
            <a:rect l="l" t="t" r="r" b="b"/>
            <a:pathLst>
              <a:path w="2324" h="762" fill="none">
                <a:moveTo>
                  <a:pt x="0" y="0"/>
                </a:moveTo>
                <a:lnTo>
                  <a:pt x="2324" y="762"/>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Palatino Linotype" panose="02040502050505030304" pitchFamily="18" charset="0"/>
              <a:ea typeface="Noto Sans CJK SC" pitchFamily="2"/>
              <a:cs typeface="Lohit Devanagari" pitchFamily="2"/>
            </a:endParaRPr>
          </a:p>
        </p:txBody>
      </p:sp>
      <p:sp>
        <p:nvSpPr>
          <p:cNvPr id="19" name="Freeform 18">
            <a:extLst>
              <a:ext uri="{FF2B5EF4-FFF2-40B4-BE49-F238E27FC236}">
                <a16:creationId xmlns:a16="http://schemas.microsoft.com/office/drawing/2014/main" id="{F7E7BA0D-0E0F-1C4A-AFB6-82148B70D2B1}"/>
              </a:ext>
            </a:extLst>
          </p:cNvPr>
          <p:cNvSpPr/>
          <p:nvPr/>
        </p:nvSpPr>
        <p:spPr>
          <a:xfrm>
            <a:off x="8972480" y="4579744"/>
            <a:ext cx="497181" cy="580099"/>
          </a:xfrm>
          <a:custGeom>
            <a:avLst/>
            <a:gdLst/>
            <a:ahLst/>
            <a:cxnLst>
              <a:cxn ang="3cd4">
                <a:pos x="hc" y="t"/>
              </a:cxn>
              <a:cxn ang="cd2">
                <a:pos x="l" y="vc"/>
              </a:cxn>
              <a:cxn ang="cd4">
                <a:pos x="hc" y="b"/>
              </a:cxn>
              <a:cxn ang="0">
                <a:pos x="r" y="vc"/>
              </a:cxn>
            </a:cxnLst>
            <a:rect l="l" t="t" r="r" b="b"/>
            <a:pathLst>
              <a:path w="1524" h="1778" fill="none">
                <a:moveTo>
                  <a:pt x="0" y="0"/>
                </a:moveTo>
                <a:lnTo>
                  <a:pt x="1524" y="1778"/>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Palatino Linotype" panose="02040502050505030304" pitchFamily="18" charset="0"/>
              <a:ea typeface="Noto Sans CJK SC" pitchFamily="2"/>
              <a:cs typeface="Lohit Devanagari" pitchFamily="2"/>
            </a:endParaRPr>
          </a:p>
        </p:txBody>
      </p:sp>
      <p:sp>
        <p:nvSpPr>
          <p:cNvPr id="20" name="Freeform 19">
            <a:extLst>
              <a:ext uri="{FF2B5EF4-FFF2-40B4-BE49-F238E27FC236}">
                <a16:creationId xmlns:a16="http://schemas.microsoft.com/office/drawing/2014/main" id="{BC4EE697-E72C-6244-815D-6843891D7075}"/>
              </a:ext>
            </a:extLst>
          </p:cNvPr>
          <p:cNvSpPr/>
          <p:nvPr/>
        </p:nvSpPr>
        <p:spPr>
          <a:xfrm>
            <a:off x="9823858" y="4016621"/>
            <a:ext cx="580099" cy="0"/>
          </a:xfrm>
          <a:custGeom>
            <a:avLst/>
            <a:gdLst/>
            <a:ahLst/>
            <a:cxnLst>
              <a:cxn ang="3cd4">
                <a:pos x="hc" y="t"/>
              </a:cxn>
              <a:cxn ang="cd2">
                <a:pos x="l" y="vc"/>
              </a:cxn>
              <a:cxn ang="cd4">
                <a:pos x="hc" y="b"/>
              </a:cxn>
              <a:cxn ang="0">
                <a:pos x="r" y="vc"/>
              </a:cxn>
            </a:cxnLst>
            <a:rect l="l" t="t" r="r" b="b"/>
            <a:pathLst>
              <a:path w="1778" fill="none">
                <a:moveTo>
                  <a:pt x="0" y="0"/>
                </a:moveTo>
                <a:lnTo>
                  <a:pt x="1778"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Palatino Linotype" panose="02040502050505030304" pitchFamily="18" charset="0"/>
              <a:ea typeface="Noto Sans CJK SC" pitchFamily="2"/>
              <a:cs typeface="Lohit Devanagari" pitchFamily="2"/>
            </a:endParaRPr>
          </a:p>
        </p:txBody>
      </p:sp>
      <p:sp>
        <p:nvSpPr>
          <p:cNvPr id="22" name="TextBox 21">
            <a:extLst>
              <a:ext uri="{FF2B5EF4-FFF2-40B4-BE49-F238E27FC236}">
                <a16:creationId xmlns:a16="http://schemas.microsoft.com/office/drawing/2014/main" id="{CCA45113-B9C1-E441-94F7-115EA3CC17A7}"/>
              </a:ext>
            </a:extLst>
          </p:cNvPr>
          <p:cNvSpPr txBox="1"/>
          <p:nvPr/>
        </p:nvSpPr>
        <p:spPr>
          <a:xfrm>
            <a:off x="5382527" y="1975992"/>
            <a:ext cx="3246495" cy="458922"/>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What is red's next move?</a:t>
            </a:r>
          </a:p>
        </p:txBody>
      </p:sp>
      <p:pic>
        <p:nvPicPr>
          <p:cNvPr id="23" name="Picture 22" descr="A picture containing checker&#10;&#10;Description automatically generated">
            <a:extLst>
              <a:ext uri="{FF2B5EF4-FFF2-40B4-BE49-F238E27FC236}">
                <a16:creationId xmlns:a16="http://schemas.microsoft.com/office/drawing/2014/main" id="{BC45F686-E521-4251-A6AD-43AA5406B23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21530" y="1223230"/>
            <a:ext cx="3443515" cy="233076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Class="entr"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Class="entr"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Class="entr"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Class="entr"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Class="entr"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Class="entr"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Class="entr"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88B875E-BBD2-4403-8680-33DD58FFF195}"/>
              </a:ext>
            </a:extLst>
          </p:cNvPr>
          <p:cNvSpPr>
            <a:spLocks noGrp="1"/>
          </p:cNvSpPr>
          <p:nvPr>
            <p:ph type="title"/>
          </p:nvPr>
        </p:nvSpPr>
        <p:spPr>
          <a:xfrm>
            <a:off x="0" y="365127"/>
            <a:ext cx="12191999" cy="827416"/>
          </a:xfrm>
        </p:spPr>
        <p:txBody>
          <a:bodyPr>
            <a:normAutofit/>
          </a:bodyPr>
          <a:lstStyle/>
          <a:p>
            <a:pPr algn="ctr"/>
            <a:r>
              <a:rPr lang="en-US" sz="4400" dirty="0">
                <a:solidFill>
                  <a:schemeClr val="tx1">
                    <a:lumMod val="75000"/>
                    <a:lumOff val="25000"/>
                  </a:schemeClr>
                </a:solidFill>
                <a:latin typeface="Palatino Linotype" panose="02040502050505030304" pitchFamily="18" charset="0"/>
                <a:cs typeface="Segoe UI Light" panose="020B0502040204020203" pitchFamily="34" charset="0"/>
              </a:rPr>
              <a:t>Top-Down (Summary)</a:t>
            </a:r>
          </a:p>
        </p:txBody>
      </p:sp>
      <p:pic>
        <p:nvPicPr>
          <p:cNvPr id="6" name="Picture 5">
            <a:extLst>
              <a:ext uri="{FF2B5EF4-FFF2-40B4-BE49-F238E27FC236}">
                <a16:creationId xmlns:a16="http://schemas.microsoft.com/office/drawing/2014/main" id="{941E93FE-E700-4DC0-B044-E8AA2293CCF2}"/>
              </a:ext>
            </a:extLst>
          </p:cNvPr>
          <p:cNvPicPr>
            <a:picLocks noChangeAspect="1"/>
          </p:cNvPicPr>
          <p:nvPr/>
        </p:nvPicPr>
        <p:blipFill>
          <a:blip r:embed="rId3" cstate="print">
            <a:lum/>
            <a:alphaModFix/>
            <a:extLst>
              <a:ext uri="{28A0092B-C50C-407E-A947-70E740481C1C}">
                <a14:useLocalDpi xmlns:a14="http://schemas.microsoft.com/office/drawing/2010/main"/>
              </a:ext>
            </a:extLst>
          </a:blip>
          <a:srcRect/>
          <a:stretch>
            <a:fillRect/>
          </a:stretch>
        </p:blipFill>
        <p:spPr>
          <a:xfrm>
            <a:off x="2143257" y="2534845"/>
            <a:ext cx="1990029" cy="2588410"/>
          </a:xfrm>
          <a:prstGeom prst="rect">
            <a:avLst/>
          </a:prstGeom>
          <a:noFill/>
          <a:ln>
            <a:noFill/>
          </a:ln>
          <a:effectLst>
            <a:outerShdw blurRad="50800" dist="38100" dir="2700000" algn="tl" rotWithShape="0">
              <a:prstClr val="black">
                <a:alpha val="40000"/>
              </a:prstClr>
            </a:outerShdw>
          </a:effectLst>
        </p:spPr>
      </p:pic>
      <p:pic>
        <p:nvPicPr>
          <p:cNvPr id="4" name="Picture 3" descr="A picture containing checker&#10;&#10;Description automatically generated">
            <a:extLst>
              <a:ext uri="{FF2B5EF4-FFF2-40B4-BE49-F238E27FC236}">
                <a16:creationId xmlns:a16="http://schemas.microsoft.com/office/drawing/2014/main" id="{81F06E06-FF98-412A-84ED-6623A252079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951678" y="2635328"/>
            <a:ext cx="3443515" cy="2330764"/>
          </a:xfrm>
          <a:prstGeom prst="rect">
            <a:avLst/>
          </a:prstGeom>
        </p:spPr>
      </p:pic>
    </p:spTree>
    <p:extLst>
      <p:ext uri="{BB962C8B-B14F-4D97-AF65-F5344CB8AC3E}">
        <p14:creationId xmlns:p14="http://schemas.microsoft.com/office/powerpoint/2010/main" val="69341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4BCE01-0B11-4D62-9318-8318262328D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406889" y="1704699"/>
            <a:ext cx="3378221" cy="3448601"/>
          </a:xfrm>
          <a:prstGeom prst="rect">
            <a:avLst/>
          </a:prstGeom>
        </p:spPr>
      </p:pic>
    </p:spTree>
    <p:extLst>
      <p:ext uri="{BB962C8B-B14F-4D97-AF65-F5344CB8AC3E}">
        <p14:creationId xmlns:p14="http://schemas.microsoft.com/office/powerpoint/2010/main" val="3185648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FF164689-4110-E64C-834A-5C8046C66CD6}"/>
              </a:ext>
            </a:extLst>
          </p:cNvPr>
          <p:cNvSpPr/>
          <p:nvPr/>
        </p:nvSpPr>
        <p:spPr>
          <a:xfrm>
            <a:off x="3858093" y="3810411"/>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7" name="Freeform 6">
            <a:extLst>
              <a:ext uri="{FF2B5EF4-FFF2-40B4-BE49-F238E27FC236}">
                <a16:creationId xmlns:a16="http://schemas.microsoft.com/office/drawing/2014/main" id="{193FDA75-325E-D24D-B88A-5916C1EF5EF2}"/>
              </a:ext>
            </a:extLst>
          </p:cNvPr>
          <p:cNvSpPr/>
          <p:nvPr/>
        </p:nvSpPr>
        <p:spPr>
          <a:xfrm>
            <a:off x="7858417" y="3810411"/>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pic>
        <p:nvPicPr>
          <p:cNvPr id="8" name="Picture 7">
            <a:extLst>
              <a:ext uri="{FF2B5EF4-FFF2-40B4-BE49-F238E27FC236}">
                <a16:creationId xmlns:a16="http://schemas.microsoft.com/office/drawing/2014/main" id="{84E962E8-D13F-4B43-B333-017372F69CFC}"/>
              </a:ext>
            </a:extLst>
          </p:cNvPr>
          <p:cNvPicPr>
            <a:picLocks noChangeAspect="1"/>
          </p:cNvPicPr>
          <p:nvPr/>
        </p:nvPicPr>
        <p:blipFill>
          <a:blip r:embed="rId3" cstate="print">
            <a:lum/>
            <a:alphaModFix/>
            <a:extLst>
              <a:ext uri="{28A0092B-C50C-407E-A947-70E740481C1C}">
                <a14:useLocalDpi xmlns:a14="http://schemas.microsoft.com/office/drawing/2010/main"/>
              </a:ext>
            </a:extLst>
          </a:blip>
          <a:srcRect/>
          <a:stretch>
            <a:fillRect/>
          </a:stretch>
        </p:blipFill>
        <p:spPr>
          <a:xfrm>
            <a:off x="400830" y="2501347"/>
            <a:ext cx="3387555" cy="2258370"/>
          </a:xfrm>
          <a:prstGeom prst="rect">
            <a:avLst/>
          </a:prstGeom>
          <a:noFill/>
          <a:ln>
            <a:noFill/>
          </a:ln>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AD1C6DDF-4BFB-734F-92B8-8180E17F9DFC}"/>
              </a:ext>
            </a:extLst>
          </p:cNvPr>
          <p:cNvSpPr txBox="1"/>
          <p:nvPr/>
        </p:nvSpPr>
        <p:spPr>
          <a:xfrm>
            <a:off x="8368229" y="3593749"/>
            <a:ext cx="513375" cy="423080"/>
          </a:xfrm>
          <a:prstGeom prst="rect">
            <a:avLst/>
          </a:prstGeom>
          <a:noFill/>
          <a:ln>
            <a:noFill/>
          </a:ln>
        </p:spPr>
        <p:txBody>
          <a:bodyPr wrap="none" lIns="81612" tIns="40806" rIns="81612" bIns="40806" anchorCtr="0" compatLnSpc="0">
            <a:spAutoFit/>
          </a:bodyPr>
          <a:lstStyle/>
          <a:p>
            <a:pPr hangingPunct="0">
              <a:spcAft>
                <a:spcPts val="1306"/>
              </a:spcAft>
            </a:pPr>
            <a:r>
              <a:rPr lang="en-US" sz="2176" i="1" dirty="0">
                <a:latin typeface="+mj-lt"/>
                <a:ea typeface="Arial" pitchFamily="34"/>
                <a:cs typeface="Arial" pitchFamily="34"/>
              </a:rPr>
              <a:t>cat</a:t>
            </a:r>
          </a:p>
        </p:txBody>
      </p:sp>
      <p:grpSp>
        <p:nvGrpSpPr>
          <p:cNvPr id="15" name="Group 14">
            <a:extLst>
              <a:ext uri="{FF2B5EF4-FFF2-40B4-BE49-F238E27FC236}">
                <a16:creationId xmlns:a16="http://schemas.microsoft.com/office/drawing/2014/main" id="{F1688EDD-C223-4794-A2E1-971D51D46911}"/>
              </a:ext>
            </a:extLst>
          </p:cNvPr>
          <p:cNvGrpSpPr/>
          <p:nvPr/>
        </p:nvGrpSpPr>
        <p:grpSpPr>
          <a:xfrm>
            <a:off x="5135734" y="170528"/>
            <a:ext cx="1823868" cy="1626007"/>
            <a:chOff x="5852517" y="176072"/>
            <a:chExt cx="2011320" cy="1793124"/>
          </a:xfrm>
        </p:grpSpPr>
        <p:sp>
          <p:nvSpPr>
            <p:cNvPr id="16" name="TextBox 15">
              <a:extLst>
                <a:ext uri="{FF2B5EF4-FFF2-40B4-BE49-F238E27FC236}">
                  <a16:creationId xmlns:a16="http://schemas.microsoft.com/office/drawing/2014/main" id="{87EDAD31-B9D0-46ED-ADE2-2AF9F2346EB9}"/>
                </a:ext>
              </a:extLst>
            </p:cNvPr>
            <p:cNvSpPr txBox="1"/>
            <p:nvPr/>
          </p:nvSpPr>
          <p:spPr>
            <a:xfrm>
              <a:off x="5968398" y="1463107"/>
              <a:ext cx="1811558" cy="50608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Cat or Dog?</a:t>
              </a:r>
            </a:p>
          </p:txBody>
        </p:sp>
        <p:pic>
          <p:nvPicPr>
            <p:cNvPr id="17" name="Picture 16">
              <a:extLst>
                <a:ext uri="{FF2B5EF4-FFF2-40B4-BE49-F238E27FC236}">
                  <a16:creationId xmlns:a16="http://schemas.microsoft.com/office/drawing/2014/main" id="{754C7A8B-16D0-4E84-BDF3-217CAFA8F95D}"/>
                </a:ext>
              </a:extLst>
            </p:cNvPr>
            <p:cNvPicPr>
              <a:picLocks noChangeAspect="1"/>
            </p:cNvPicPr>
            <p:nvPr/>
          </p:nvPicPr>
          <p:blipFill>
            <a:blip r:embed="rId4" cstate="print">
              <a:lum/>
              <a:alphaModFix/>
              <a:extLst>
                <a:ext uri="{28A0092B-C50C-407E-A947-70E740481C1C}">
                  <a14:useLocalDpi xmlns:a14="http://schemas.microsoft.com/office/drawing/2010/main"/>
                </a:ext>
              </a:extLst>
            </a:blip>
            <a:srcRect/>
            <a:stretch>
              <a:fillRect/>
            </a:stretch>
          </p:blipFill>
          <p:spPr>
            <a:xfrm>
              <a:off x="5852517" y="176072"/>
              <a:ext cx="2011320" cy="1340640"/>
            </a:xfrm>
            <a:prstGeom prst="rect">
              <a:avLst/>
            </a:prstGeom>
            <a:noFill/>
            <a:ln>
              <a:noFill/>
            </a:ln>
          </p:spPr>
        </p:pic>
      </p:grpSp>
      <p:sp>
        <p:nvSpPr>
          <p:cNvPr id="19" name="Freeform 5">
            <a:extLst>
              <a:ext uri="{FF2B5EF4-FFF2-40B4-BE49-F238E27FC236}">
                <a16:creationId xmlns:a16="http://schemas.microsoft.com/office/drawing/2014/main" id="{650C7C45-4B70-4E23-8C71-BC2A47835A30}"/>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dirty="0">
              <a:latin typeface="Liberation Sans" pitchFamily="18"/>
              <a:ea typeface="Noto Sans CJK SC" pitchFamily="2"/>
              <a:cs typeface="Lohit Devanagari" pitchFamily="2"/>
            </a:endParaRPr>
          </a:p>
        </p:txBody>
      </p:sp>
      <p:sp>
        <p:nvSpPr>
          <p:cNvPr id="20" name="TextBox 19">
            <a:extLst>
              <a:ext uri="{FF2B5EF4-FFF2-40B4-BE49-F238E27FC236}">
                <a16:creationId xmlns:a16="http://schemas.microsoft.com/office/drawing/2014/main" id="{4369FEAA-67C9-43C7-A4CF-4D61D32E825F}"/>
              </a:ext>
            </a:extLst>
          </p:cNvPr>
          <p:cNvSpPr txBox="1"/>
          <p:nvPr/>
        </p:nvSpPr>
        <p:spPr>
          <a:xfrm>
            <a:off x="4396328" y="2608645"/>
            <a:ext cx="3399633" cy="110442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mj-lt"/>
                <a:ea typeface="Arial" pitchFamily="34"/>
                <a:cs typeface="Arial" pitchFamily="34"/>
              </a:rPr>
              <a:t>Mathematical function mapping image to label</a:t>
            </a:r>
            <a:br>
              <a:rPr lang="en-US" sz="2176" dirty="0">
                <a:latin typeface="+mj-lt"/>
                <a:ea typeface="Arial" pitchFamily="34"/>
                <a:cs typeface="Arial" pitchFamily="34"/>
              </a:rPr>
            </a:br>
            <a:r>
              <a:rPr lang="en-US" sz="2176" dirty="0">
                <a:latin typeface="+mj-lt"/>
                <a:ea typeface="Arial" pitchFamily="34"/>
                <a:cs typeface="Arial" pitchFamily="34"/>
              </a:rPr>
              <a:t>(“cat” or “dog”)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9" grpId="0"/>
      <p:bldP spid="19" grpId="0" animBg="1"/>
      <p:bldP spid="2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9243</TotalTime>
  <Words>2691</Words>
  <Application>Microsoft Office PowerPoint</Application>
  <PresentationFormat>Widescreen</PresentationFormat>
  <Paragraphs>190</Paragraphs>
  <Slides>25</Slides>
  <Notes>25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inherit</vt:lpstr>
      <vt:lpstr>Liberation Sans</vt:lpstr>
      <vt:lpstr>StarSymbol</vt:lpstr>
      <vt:lpstr>Arial</vt:lpstr>
      <vt:lpstr>Calibri</vt:lpstr>
      <vt:lpstr>Calibri Light</vt:lpstr>
      <vt:lpstr>Noto serif</vt:lpstr>
      <vt:lpstr>Palatino Linotype</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Top-Down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danielmaxwell</dc:creator>
  <cp:lastModifiedBy>Maxwell,Daniel</cp:lastModifiedBy>
  <cp:revision>1014</cp:revision>
  <dcterms:created xsi:type="dcterms:W3CDTF">2020-06-14T19:48:25Z</dcterms:created>
  <dcterms:modified xsi:type="dcterms:W3CDTF">2022-02-02T15:50:46Z</dcterms:modified>
</cp:coreProperties>
</file>